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8" r:id="rId1"/>
    <p:sldMasterId id="2147483930" r:id="rId2"/>
    <p:sldMasterId id="2147483942" r:id="rId3"/>
  </p:sldMasterIdLst>
  <p:notesMasterIdLst>
    <p:notesMasterId r:id="rId54"/>
  </p:notesMasterIdLst>
  <p:sldIdLst>
    <p:sldId id="313" r:id="rId4"/>
    <p:sldId id="257" r:id="rId5"/>
    <p:sldId id="258" r:id="rId6"/>
    <p:sldId id="271" r:id="rId7"/>
    <p:sldId id="261" r:id="rId8"/>
    <p:sldId id="264" r:id="rId9"/>
    <p:sldId id="263" r:id="rId10"/>
    <p:sldId id="267" r:id="rId11"/>
    <p:sldId id="276" r:id="rId12"/>
    <p:sldId id="275" r:id="rId13"/>
    <p:sldId id="314" r:id="rId14"/>
    <p:sldId id="266" r:id="rId15"/>
    <p:sldId id="268" r:id="rId16"/>
    <p:sldId id="270" r:id="rId17"/>
    <p:sldId id="277" r:id="rId18"/>
    <p:sldId id="274" r:id="rId19"/>
    <p:sldId id="278" r:id="rId20"/>
    <p:sldId id="279" r:id="rId21"/>
    <p:sldId id="280" r:id="rId22"/>
    <p:sldId id="315"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7" r:id="rId39"/>
    <p:sldId id="298" r:id="rId40"/>
    <p:sldId id="299" r:id="rId41"/>
    <p:sldId id="300" r:id="rId42"/>
    <p:sldId id="301" r:id="rId43"/>
    <p:sldId id="302" r:id="rId44"/>
    <p:sldId id="303" r:id="rId45"/>
    <p:sldId id="304" r:id="rId46"/>
    <p:sldId id="307" r:id="rId47"/>
    <p:sldId id="305" r:id="rId48"/>
    <p:sldId id="306" r:id="rId49"/>
    <p:sldId id="308" r:id="rId50"/>
    <p:sldId id="309" r:id="rId51"/>
    <p:sldId id="311" r:id="rId52"/>
    <p:sldId id="31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D3D3"/>
    <a:srgbClr val="0F0F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92009" autoAdjust="0"/>
  </p:normalViewPr>
  <p:slideViewPr>
    <p:cSldViewPr snapToGrid="0" snapToObjects="1">
      <p:cViewPr varScale="1">
        <p:scale>
          <a:sx n="101" d="100"/>
          <a:sy n="101" d="100"/>
        </p:scale>
        <p:origin x="1506" y="108"/>
      </p:cViewPr>
      <p:guideLst/>
    </p:cSldViewPr>
  </p:slideViewPr>
  <p:outlineViewPr>
    <p:cViewPr>
      <p:scale>
        <a:sx n="33" d="100"/>
        <a:sy n="33" d="100"/>
      </p:scale>
      <p:origin x="0" y="-6096"/>
    </p:cViewPr>
  </p:outlineViewPr>
  <p:notesTextViewPr>
    <p:cViewPr>
      <p:scale>
        <a:sx n="1" d="1"/>
        <a:sy n="1" d="1"/>
      </p:scale>
      <p:origin x="0" y="0"/>
    </p:cViewPr>
  </p:notesTextViewPr>
  <p:sorterViewPr>
    <p:cViewPr>
      <p:scale>
        <a:sx n="100" d="100"/>
        <a:sy n="100" d="100"/>
      </p:scale>
      <p:origin x="0" y="-27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_rels/data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2E5C9-CE70-4173-AF2E-8D5B26D67C8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0E6D426-762A-4AB4-BE2B-0B5E835E9616}">
      <dgm:prSet/>
      <dgm:spPr/>
      <dgm:t>
        <a:bodyPr/>
        <a:lstStyle/>
        <a:p>
          <a:r>
            <a:rPr lang="en-US" dirty="0"/>
            <a:t>1. </a:t>
          </a:r>
          <a:r>
            <a:rPr lang="en-US" i="1" dirty="0"/>
            <a:t>Contracting Property Rights </a:t>
          </a:r>
          <a:r>
            <a:rPr lang="en-US" dirty="0"/>
            <a:t>(</a:t>
          </a:r>
          <a:r>
            <a:rPr lang="en-US" i="1" dirty="0"/>
            <a:t>Libecap, 1989</a:t>
          </a:r>
          <a:r>
            <a:rPr lang="en-US" dirty="0"/>
            <a:t>)</a:t>
          </a:r>
        </a:p>
      </dgm:t>
    </dgm:pt>
    <dgm:pt modelId="{FC640FD8-8DB3-4B30-88FC-A40787FE6E0C}" type="parTrans" cxnId="{DCF4A459-A719-4968-B368-A13E0FD0B5CF}">
      <dgm:prSet/>
      <dgm:spPr/>
      <dgm:t>
        <a:bodyPr/>
        <a:lstStyle/>
        <a:p>
          <a:endParaRPr lang="en-US"/>
        </a:p>
      </dgm:t>
    </dgm:pt>
    <dgm:pt modelId="{BBA8FD28-9A5A-4C07-BFA3-552752CCA056}" type="sibTrans" cxnId="{DCF4A459-A719-4968-B368-A13E0FD0B5CF}">
      <dgm:prSet/>
      <dgm:spPr/>
      <dgm:t>
        <a:bodyPr/>
        <a:lstStyle/>
        <a:p>
          <a:endParaRPr lang="en-US"/>
        </a:p>
      </dgm:t>
    </dgm:pt>
    <dgm:pt modelId="{AC297414-E8BD-4E9D-9E27-9608D819E5D8}">
      <dgm:prSet/>
      <dgm:spPr/>
      <dgm:t>
        <a:bodyPr/>
        <a:lstStyle/>
        <a:p>
          <a:r>
            <a:rPr lang="en-US" dirty="0"/>
            <a:t>2. </a:t>
          </a:r>
          <a:r>
            <a:rPr lang="en-US" i="1" dirty="0"/>
            <a:t>Institutions, Institutional Change, and Economic Performance </a:t>
          </a:r>
          <a:r>
            <a:rPr lang="en-US" dirty="0"/>
            <a:t>(North, 1990)</a:t>
          </a:r>
        </a:p>
      </dgm:t>
    </dgm:pt>
    <dgm:pt modelId="{24B21901-21DA-45E3-95CF-B84920E715C8}" type="parTrans" cxnId="{B23B2C7C-96DA-4B4E-80E4-454A371F3814}">
      <dgm:prSet/>
      <dgm:spPr/>
      <dgm:t>
        <a:bodyPr/>
        <a:lstStyle/>
        <a:p>
          <a:endParaRPr lang="en-US"/>
        </a:p>
      </dgm:t>
    </dgm:pt>
    <dgm:pt modelId="{6748A63C-9BAA-4E94-BB6F-42153B5AD365}" type="sibTrans" cxnId="{B23B2C7C-96DA-4B4E-80E4-454A371F3814}">
      <dgm:prSet/>
      <dgm:spPr/>
      <dgm:t>
        <a:bodyPr/>
        <a:lstStyle/>
        <a:p>
          <a:endParaRPr lang="en-US"/>
        </a:p>
      </dgm:t>
    </dgm:pt>
    <dgm:pt modelId="{5F52E3EC-084B-4E5E-A537-1A5EEFD9E8D9}">
      <dgm:prSet/>
      <dgm:spPr/>
      <dgm:t>
        <a:bodyPr/>
        <a:lstStyle/>
        <a:p>
          <a:r>
            <a:rPr lang="en-US" dirty="0"/>
            <a:t>3. </a:t>
          </a:r>
          <a:r>
            <a:rPr lang="en-US" i="1" dirty="0"/>
            <a:t>An Economic Analysis of Property Rights </a:t>
          </a:r>
          <a:r>
            <a:rPr lang="en-US" dirty="0"/>
            <a:t>(Barzel, 1989)</a:t>
          </a:r>
        </a:p>
      </dgm:t>
    </dgm:pt>
    <dgm:pt modelId="{4DC52A01-1443-4632-A88E-4C78CBD56E49}" type="parTrans" cxnId="{72EC7071-6D75-4BD8-95C5-F23591DCF489}">
      <dgm:prSet/>
      <dgm:spPr/>
      <dgm:t>
        <a:bodyPr/>
        <a:lstStyle/>
        <a:p>
          <a:endParaRPr lang="en-US"/>
        </a:p>
      </dgm:t>
    </dgm:pt>
    <dgm:pt modelId="{5A3ACF7E-9C7C-43BD-8569-F9AEDFA6B88A}" type="sibTrans" cxnId="{72EC7071-6D75-4BD8-95C5-F23591DCF489}">
      <dgm:prSet/>
      <dgm:spPr/>
      <dgm:t>
        <a:bodyPr/>
        <a:lstStyle/>
        <a:p>
          <a:endParaRPr lang="en-US"/>
        </a:p>
      </dgm:t>
    </dgm:pt>
    <dgm:pt modelId="{1D322B0B-7635-4069-8A93-9400F4E97D0A}">
      <dgm:prSet/>
      <dgm:spPr/>
      <dgm:t>
        <a:bodyPr/>
        <a:lstStyle/>
        <a:p>
          <a:r>
            <a:rPr lang="en-US" dirty="0"/>
            <a:t>4. Economic Behavior and Institutions (Eggertsson, 1990)</a:t>
          </a:r>
        </a:p>
      </dgm:t>
    </dgm:pt>
    <dgm:pt modelId="{EB599D6C-00D9-459B-81EE-28971740CEFE}" type="parTrans" cxnId="{8325D215-C8C8-4ED0-89BE-A2C1AC24B887}">
      <dgm:prSet/>
      <dgm:spPr/>
      <dgm:t>
        <a:bodyPr/>
        <a:lstStyle/>
        <a:p>
          <a:endParaRPr lang="en-US"/>
        </a:p>
      </dgm:t>
    </dgm:pt>
    <dgm:pt modelId="{1DFF0A09-8FED-4523-B0BD-84F00E676A4F}" type="sibTrans" cxnId="{8325D215-C8C8-4ED0-89BE-A2C1AC24B887}">
      <dgm:prSet/>
      <dgm:spPr/>
      <dgm:t>
        <a:bodyPr/>
        <a:lstStyle/>
        <a:p>
          <a:endParaRPr lang="en-US"/>
        </a:p>
      </dgm:t>
    </dgm:pt>
    <dgm:pt modelId="{E294B230-E046-4A58-8894-E83398D80B7F}">
      <dgm:prSet/>
      <dgm:spPr/>
      <dgm:t>
        <a:bodyPr/>
        <a:lstStyle/>
        <a:p>
          <a:r>
            <a:rPr lang="en-US" dirty="0"/>
            <a:t>5</a:t>
          </a:r>
          <a:r>
            <a:rPr lang="en-US" i="1" dirty="0"/>
            <a:t>. Firms, Contracts, and Financial Structure </a:t>
          </a:r>
          <a:r>
            <a:rPr lang="en-US" dirty="0"/>
            <a:t>(Hart, 1995)</a:t>
          </a:r>
        </a:p>
      </dgm:t>
    </dgm:pt>
    <dgm:pt modelId="{62DC7736-DB89-49AF-A0FC-BACA4FC3F2B1}" type="parTrans" cxnId="{53F4AB63-1E6D-41CC-914C-B466DADB83DA}">
      <dgm:prSet/>
      <dgm:spPr/>
      <dgm:t>
        <a:bodyPr/>
        <a:lstStyle/>
        <a:p>
          <a:endParaRPr lang="en-US"/>
        </a:p>
      </dgm:t>
    </dgm:pt>
    <dgm:pt modelId="{82BA029B-2651-494D-AB78-2B44CD018C8D}" type="sibTrans" cxnId="{53F4AB63-1E6D-41CC-914C-B466DADB83DA}">
      <dgm:prSet/>
      <dgm:spPr/>
      <dgm:t>
        <a:bodyPr/>
        <a:lstStyle/>
        <a:p>
          <a:endParaRPr lang="en-US"/>
        </a:p>
      </dgm:t>
    </dgm:pt>
    <dgm:pt modelId="{88094C6E-F855-DA4E-AE51-77AD1A622EBB}" type="pres">
      <dgm:prSet presAssocID="{40E2E5C9-CE70-4173-AF2E-8D5B26D67C82}" presName="vert0" presStyleCnt="0">
        <dgm:presLayoutVars>
          <dgm:dir/>
          <dgm:animOne val="branch"/>
          <dgm:animLvl val="lvl"/>
        </dgm:presLayoutVars>
      </dgm:prSet>
      <dgm:spPr/>
    </dgm:pt>
    <dgm:pt modelId="{483CCDE9-6A0E-A245-A668-FBACD9313DAE}" type="pres">
      <dgm:prSet presAssocID="{B0E6D426-762A-4AB4-BE2B-0B5E835E9616}" presName="thickLine" presStyleLbl="alignNode1" presStyleIdx="0" presStyleCnt="5"/>
      <dgm:spPr/>
    </dgm:pt>
    <dgm:pt modelId="{D0F86923-FB6A-E948-8249-824E3A11BC76}" type="pres">
      <dgm:prSet presAssocID="{B0E6D426-762A-4AB4-BE2B-0B5E835E9616}" presName="horz1" presStyleCnt="0"/>
      <dgm:spPr/>
    </dgm:pt>
    <dgm:pt modelId="{0FA6F310-3718-D448-92B1-1A20799A1AB1}" type="pres">
      <dgm:prSet presAssocID="{B0E6D426-762A-4AB4-BE2B-0B5E835E9616}" presName="tx1" presStyleLbl="revTx" presStyleIdx="0" presStyleCnt="5"/>
      <dgm:spPr/>
    </dgm:pt>
    <dgm:pt modelId="{8B77ABF2-18E3-B545-A7EC-456192841CD2}" type="pres">
      <dgm:prSet presAssocID="{B0E6D426-762A-4AB4-BE2B-0B5E835E9616}" presName="vert1" presStyleCnt="0"/>
      <dgm:spPr/>
    </dgm:pt>
    <dgm:pt modelId="{000CC701-37AB-5549-B838-C75CF2429099}" type="pres">
      <dgm:prSet presAssocID="{AC297414-E8BD-4E9D-9E27-9608D819E5D8}" presName="thickLine" presStyleLbl="alignNode1" presStyleIdx="1" presStyleCnt="5"/>
      <dgm:spPr/>
    </dgm:pt>
    <dgm:pt modelId="{9E614BE4-BD76-2949-A665-F7E424782CFF}" type="pres">
      <dgm:prSet presAssocID="{AC297414-E8BD-4E9D-9E27-9608D819E5D8}" presName="horz1" presStyleCnt="0"/>
      <dgm:spPr/>
    </dgm:pt>
    <dgm:pt modelId="{6490FBB2-C1A0-3C4C-8E93-1EB7441B6669}" type="pres">
      <dgm:prSet presAssocID="{AC297414-E8BD-4E9D-9E27-9608D819E5D8}" presName="tx1" presStyleLbl="revTx" presStyleIdx="1" presStyleCnt="5"/>
      <dgm:spPr/>
    </dgm:pt>
    <dgm:pt modelId="{9CAA9F1F-4F9F-3E41-869D-7065B1017B3E}" type="pres">
      <dgm:prSet presAssocID="{AC297414-E8BD-4E9D-9E27-9608D819E5D8}" presName="vert1" presStyleCnt="0"/>
      <dgm:spPr/>
    </dgm:pt>
    <dgm:pt modelId="{038B661B-33F1-6B49-914F-0E0D3DAC3032}" type="pres">
      <dgm:prSet presAssocID="{5F52E3EC-084B-4E5E-A537-1A5EEFD9E8D9}" presName="thickLine" presStyleLbl="alignNode1" presStyleIdx="2" presStyleCnt="5"/>
      <dgm:spPr/>
    </dgm:pt>
    <dgm:pt modelId="{CEC02AD6-7970-4244-8061-D65B3E56B225}" type="pres">
      <dgm:prSet presAssocID="{5F52E3EC-084B-4E5E-A537-1A5EEFD9E8D9}" presName="horz1" presStyleCnt="0"/>
      <dgm:spPr/>
    </dgm:pt>
    <dgm:pt modelId="{DE91C5BF-DDD9-B642-9294-292C2B44857C}" type="pres">
      <dgm:prSet presAssocID="{5F52E3EC-084B-4E5E-A537-1A5EEFD9E8D9}" presName="tx1" presStyleLbl="revTx" presStyleIdx="2" presStyleCnt="5"/>
      <dgm:spPr/>
    </dgm:pt>
    <dgm:pt modelId="{4709CD37-B307-2B48-B3A6-6450E0498C9C}" type="pres">
      <dgm:prSet presAssocID="{5F52E3EC-084B-4E5E-A537-1A5EEFD9E8D9}" presName="vert1" presStyleCnt="0"/>
      <dgm:spPr/>
    </dgm:pt>
    <dgm:pt modelId="{6C67BEAD-DA22-4C44-9ED6-6669BA7987F5}" type="pres">
      <dgm:prSet presAssocID="{1D322B0B-7635-4069-8A93-9400F4E97D0A}" presName="thickLine" presStyleLbl="alignNode1" presStyleIdx="3" presStyleCnt="5"/>
      <dgm:spPr/>
    </dgm:pt>
    <dgm:pt modelId="{01944299-24AC-2D48-96F6-ED5284773351}" type="pres">
      <dgm:prSet presAssocID="{1D322B0B-7635-4069-8A93-9400F4E97D0A}" presName="horz1" presStyleCnt="0"/>
      <dgm:spPr/>
    </dgm:pt>
    <dgm:pt modelId="{4BC975D4-EFF9-0643-A172-D1D26C09A966}" type="pres">
      <dgm:prSet presAssocID="{1D322B0B-7635-4069-8A93-9400F4E97D0A}" presName="tx1" presStyleLbl="revTx" presStyleIdx="3" presStyleCnt="5"/>
      <dgm:spPr/>
    </dgm:pt>
    <dgm:pt modelId="{4739349C-940D-0644-B88F-D1F76A554D7D}" type="pres">
      <dgm:prSet presAssocID="{1D322B0B-7635-4069-8A93-9400F4E97D0A}" presName="vert1" presStyleCnt="0"/>
      <dgm:spPr/>
    </dgm:pt>
    <dgm:pt modelId="{33B8E72B-F6AB-0141-8986-F1F51201F452}" type="pres">
      <dgm:prSet presAssocID="{E294B230-E046-4A58-8894-E83398D80B7F}" presName="thickLine" presStyleLbl="alignNode1" presStyleIdx="4" presStyleCnt="5"/>
      <dgm:spPr/>
    </dgm:pt>
    <dgm:pt modelId="{54DB9C17-BECF-4B4A-B563-92D850F59F68}" type="pres">
      <dgm:prSet presAssocID="{E294B230-E046-4A58-8894-E83398D80B7F}" presName="horz1" presStyleCnt="0"/>
      <dgm:spPr/>
    </dgm:pt>
    <dgm:pt modelId="{CC3A7DC2-A17F-F049-9324-11412CA26F9A}" type="pres">
      <dgm:prSet presAssocID="{E294B230-E046-4A58-8894-E83398D80B7F}" presName="tx1" presStyleLbl="revTx" presStyleIdx="4" presStyleCnt="5"/>
      <dgm:spPr/>
    </dgm:pt>
    <dgm:pt modelId="{0523821A-8870-314B-BFF0-DE8B0BC7BC7C}" type="pres">
      <dgm:prSet presAssocID="{E294B230-E046-4A58-8894-E83398D80B7F}" presName="vert1" presStyleCnt="0"/>
      <dgm:spPr/>
    </dgm:pt>
  </dgm:ptLst>
  <dgm:cxnLst>
    <dgm:cxn modelId="{8325D215-C8C8-4ED0-89BE-A2C1AC24B887}" srcId="{40E2E5C9-CE70-4173-AF2E-8D5B26D67C82}" destId="{1D322B0B-7635-4069-8A93-9400F4E97D0A}" srcOrd="3" destOrd="0" parTransId="{EB599D6C-00D9-459B-81EE-28971740CEFE}" sibTransId="{1DFF0A09-8FED-4523-B0BD-84F00E676A4F}"/>
    <dgm:cxn modelId="{18062331-C7C0-4A67-A4C2-B91CED631CB4}" type="presOf" srcId="{1D322B0B-7635-4069-8A93-9400F4E97D0A}" destId="{4BC975D4-EFF9-0643-A172-D1D26C09A966}" srcOrd="0" destOrd="0" presId="urn:microsoft.com/office/officeart/2008/layout/LinedList"/>
    <dgm:cxn modelId="{53F4AB63-1E6D-41CC-914C-B466DADB83DA}" srcId="{40E2E5C9-CE70-4173-AF2E-8D5B26D67C82}" destId="{E294B230-E046-4A58-8894-E83398D80B7F}" srcOrd="4" destOrd="0" parTransId="{62DC7736-DB89-49AF-A0FC-BACA4FC3F2B1}" sibTransId="{82BA029B-2651-494D-AB78-2B44CD018C8D}"/>
    <dgm:cxn modelId="{72EC7071-6D75-4BD8-95C5-F23591DCF489}" srcId="{40E2E5C9-CE70-4173-AF2E-8D5B26D67C82}" destId="{5F52E3EC-084B-4E5E-A537-1A5EEFD9E8D9}" srcOrd="2" destOrd="0" parTransId="{4DC52A01-1443-4632-A88E-4C78CBD56E49}" sibTransId="{5A3ACF7E-9C7C-43BD-8569-F9AEDFA6B88A}"/>
    <dgm:cxn modelId="{FB52AD72-6D51-4923-A1A9-5770268535C4}" type="presOf" srcId="{AC297414-E8BD-4E9D-9E27-9608D819E5D8}" destId="{6490FBB2-C1A0-3C4C-8E93-1EB7441B6669}" srcOrd="0" destOrd="0" presId="urn:microsoft.com/office/officeart/2008/layout/LinedList"/>
    <dgm:cxn modelId="{DCF4A459-A719-4968-B368-A13E0FD0B5CF}" srcId="{40E2E5C9-CE70-4173-AF2E-8D5B26D67C82}" destId="{B0E6D426-762A-4AB4-BE2B-0B5E835E9616}" srcOrd="0" destOrd="0" parTransId="{FC640FD8-8DB3-4B30-88FC-A40787FE6E0C}" sibTransId="{BBA8FD28-9A5A-4C07-BFA3-552752CCA056}"/>
    <dgm:cxn modelId="{B23B2C7C-96DA-4B4E-80E4-454A371F3814}" srcId="{40E2E5C9-CE70-4173-AF2E-8D5B26D67C82}" destId="{AC297414-E8BD-4E9D-9E27-9608D819E5D8}" srcOrd="1" destOrd="0" parTransId="{24B21901-21DA-45E3-95CF-B84920E715C8}" sibTransId="{6748A63C-9BAA-4E94-BB6F-42153B5AD365}"/>
    <dgm:cxn modelId="{B7CAC57D-5993-4C07-A98F-1AE2D0F5FA0B}" type="presOf" srcId="{5F52E3EC-084B-4E5E-A537-1A5EEFD9E8D9}" destId="{DE91C5BF-DDD9-B642-9294-292C2B44857C}" srcOrd="0" destOrd="0" presId="urn:microsoft.com/office/officeart/2008/layout/LinedList"/>
    <dgm:cxn modelId="{D5688C8E-6E11-4F07-B000-DEE1F9707A13}" type="presOf" srcId="{B0E6D426-762A-4AB4-BE2B-0B5E835E9616}" destId="{0FA6F310-3718-D448-92B1-1A20799A1AB1}" srcOrd="0" destOrd="0" presId="urn:microsoft.com/office/officeart/2008/layout/LinedList"/>
    <dgm:cxn modelId="{978855DA-4BCA-4B7E-9501-AD3D32141FC1}" type="presOf" srcId="{E294B230-E046-4A58-8894-E83398D80B7F}" destId="{CC3A7DC2-A17F-F049-9324-11412CA26F9A}" srcOrd="0" destOrd="0" presId="urn:microsoft.com/office/officeart/2008/layout/LinedList"/>
    <dgm:cxn modelId="{DA171BFA-3081-48AE-A894-8AF271CECE11}" type="presOf" srcId="{40E2E5C9-CE70-4173-AF2E-8D5B26D67C82}" destId="{88094C6E-F855-DA4E-AE51-77AD1A622EBB}" srcOrd="0" destOrd="0" presId="urn:microsoft.com/office/officeart/2008/layout/LinedList"/>
    <dgm:cxn modelId="{B757E827-8DC7-4153-89E8-1FDDBBEF97D2}" type="presParOf" srcId="{88094C6E-F855-DA4E-AE51-77AD1A622EBB}" destId="{483CCDE9-6A0E-A245-A668-FBACD9313DAE}" srcOrd="0" destOrd="0" presId="urn:microsoft.com/office/officeart/2008/layout/LinedList"/>
    <dgm:cxn modelId="{A022FABD-5E5F-40B4-BBF9-BA710A6050F6}" type="presParOf" srcId="{88094C6E-F855-DA4E-AE51-77AD1A622EBB}" destId="{D0F86923-FB6A-E948-8249-824E3A11BC76}" srcOrd="1" destOrd="0" presId="urn:microsoft.com/office/officeart/2008/layout/LinedList"/>
    <dgm:cxn modelId="{70308989-B263-4C37-8D8E-8422E530A63A}" type="presParOf" srcId="{D0F86923-FB6A-E948-8249-824E3A11BC76}" destId="{0FA6F310-3718-D448-92B1-1A20799A1AB1}" srcOrd="0" destOrd="0" presId="urn:microsoft.com/office/officeart/2008/layout/LinedList"/>
    <dgm:cxn modelId="{49120A49-4572-41A8-891D-F1B7783928D9}" type="presParOf" srcId="{D0F86923-FB6A-E948-8249-824E3A11BC76}" destId="{8B77ABF2-18E3-B545-A7EC-456192841CD2}" srcOrd="1" destOrd="0" presId="urn:microsoft.com/office/officeart/2008/layout/LinedList"/>
    <dgm:cxn modelId="{76A4D930-6F50-4BA1-AD20-CE0CF069C52E}" type="presParOf" srcId="{88094C6E-F855-DA4E-AE51-77AD1A622EBB}" destId="{000CC701-37AB-5549-B838-C75CF2429099}" srcOrd="2" destOrd="0" presId="urn:microsoft.com/office/officeart/2008/layout/LinedList"/>
    <dgm:cxn modelId="{3B45CB5C-1C19-4127-AA54-C15ACD2204BA}" type="presParOf" srcId="{88094C6E-F855-DA4E-AE51-77AD1A622EBB}" destId="{9E614BE4-BD76-2949-A665-F7E424782CFF}" srcOrd="3" destOrd="0" presId="urn:microsoft.com/office/officeart/2008/layout/LinedList"/>
    <dgm:cxn modelId="{C2C286F8-EED4-44DC-8DB8-2F48C13866B3}" type="presParOf" srcId="{9E614BE4-BD76-2949-A665-F7E424782CFF}" destId="{6490FBB2-C1A0-3C4C-8E93-1EB7441B6669}" srcOrd="0" destOrd="0" presId="urn:microsoft.com/office/officeart/2008/layout/LinedList"/>
    <dgm:cxn modelId="{29278198-2305-40AB-B550-FBC8D79FF508}" type="presParOf" srcId="{9E614BE4-BD76-2949-A665-F7E424782CFF}" destId="{9CAA9F1F-4F9F-3E41-869D-7065B1017B3E}" srcOrd="1" destOrd="0" presId="urn:microsoft.com/office/officeart/2008/layout/LinedList"/>
    <dgm:cxn modelId="{29BC4678-98E4-4504-8710-258D44797B54}" type="presParOf" srcId="{88094C6E-F855-DA4E-AE51-77AD1A622EBB}" destId="{038B661B-33F1-6B49-914F-0E0D3DAC3032}" srcOrd="4" destOrd="0" presId="urn:microsoft.com/office/officeart/2008/layout/LinedList"/>
    <dgm:cxn modelId="{5E730B99-6965-4B48-B0C3-D242FC97D5E4}" type="presParOf" srcId="{88094C6E-F855-DA4E-AE51-77AD1A622EBB}" destId="{CEC02AD6-7970-4244-8061-D65B3E56B225}" srcOrd="5" destOrd="0" presId="urn:microsoft.com/office/officeart/2008/layout/LinedList"/>
    <dgm:cxn modelId="{B2FD3E77-B766-4E31-B73C-900402C40A60}" type="presParOf" srcId="{CEC02AD6-7970-4244-8061-D65B3E56B225}" destId="{DE91C5BF-DDD9-B642-9294-292C2B44857C}" srcOrd="0" destOrd="0" presId="urn:microsoft.com/office/officeart/2008/layout/LinedList"/>
    <dgm:cxn modelId="{8F518746-482F-41D4-81B7-C73296B8DFDC}" type="presParOf" srcId="{CEC02AD6-7970-4244-8061-D65B3E56B225}" destId="{4709CD37-B307-2B48-B3A6-6450E0498C9C}" srcOrd="1" destOrd="0" presId="urn:microsoft.com/office/officeart/2008/layout/LinedList"/>
    <dgm:cxn modelId="{2A44BE04-47C1-4896-88C7-6AE398D5D922}" type="presParOf" srcId="{88094C6E-F855-DA4E-AE51-77AD1A622EBB}" destId="{6C67BEAD-DA22-4C44-9ED6-6669BA7987F5}" srcOrd="6" destOrd="0" presId="urn:microsoft.com/office/officeart/2008/layout/LinedList"/>
    <dgm:cxn modelId="{C4E5480B-541C-4154-A2D5-596B4F730BFB}" type="presParOf" srcId="{88094C6E-F855-DA4E-AE51-77AD1A622EBB}" destId="{01944299-24AC-2D48-96F6-ED5284773351}" srcOrd="7" destOrd="0" presId="urn:microsoft.com/office/officeart/2008/layout/LinedList"/>
    <dgm:cxn modelId="{D5B7C271-61B4-46C9-8386-BF3EDCBEED03}" type="presParOf" srcId="{01944299-24AC-2D48-96F6-ED5284773351}" destId="{4BC975D4-EFF9-0643-A172-D1D26C09A966}" srcOrd="0" destOrd="0" presId="urn:microsoft.com/office/officeart/2008/layout/LinedList"/>
    <dgm:cxn modelId="{BB56804B-FB63-424C-9095-D3926998F310}" type="presParOf" srcId="{01944299-24AC-2D48-96F6-ED5284773351}" destId="{4739349C-940D-0644-B88F-D1F76A554D7D}" srcOrd="1" destOrd="0" presId="urn:microsoft.com/office/officeart/2008/layout/LinedList"/>
    <dgm:cxn modelId="{FA92C6C4-0E3B-4905-9DF6-9C5F26A79A6B}" type="presParOf" srcId="{88094C6E-F855-DA4E-AE51-77AD1A622EBB}" destId="{33B8E72B-F6AB-0141-8986-F1F51201F452}" srcOrd="8" destOrd="0" presId="urn:microsoft.com/office/officeart/2008/layout/LinedList"/>
    <dgm:cxn modelId="{616D952B-F769-4D05-8780-B929288BC703}" type="presParOf" srcId="{88094C6E-F855-DA4E-AE51-77AD1A622EBB}" destId="{54DB9C17-BECF-4B4A-B563-92D850F59F68}" srcOrd="9" destOrd="0" presId="urn:microsoft.com/office/officeart/2008/layout/LinedList"/>
    <dgm:cxn modelId="{B027D626-B168-4E82-9EED-5B556D66768D}" type="presParOf" srcId="{54DB9C17-BECF-4B4A-B563-92D850F59F68}" destId="{CC3A7DC2-A17F-F049-9324-11412CA26F9A}" srcOrd="0" destOrd="0" presId="urn:microsoft.com/office/officeart/2008/layout/LinedList"/>
    <dgm:cxn modelId="{F995BC2B-9C72-462D-8CBF-89B78806AE5F}" type="presParOf" srcId="{54DB9C17-BECF-4B4A-B563-92D850F59F68}" destId="{0523821A-8870-314B-BFF0-DE8B0BC7BC7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444BDC-7859-44E9-9D0D-B619EC93F6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BC0E75F-0324-45EC-942A-62A804CC4285}">
      <dgm:prSet/>
      <dgm:spPr/>
      <dgm:t>
        <a:bodyPr/>
        <a:lstStyle/>
        <a:p>
          <a:r>
            <a:rPr lang="en-US" dirty="0">
              <a:solidFill>
                <a:schemeClr val="tx1"/>
              </a:solidFill>
            </a:rPr>
            <a:t>All else being equal, the greater the size of the anticipated aggregate economic benefits of institutional change the more likely new property rights will be sought and adopted. </a:t>
          </a:r>
        </a:p>
      </dgm:t>
    </dgm:pt>
    <dgm:pt modelId="{C38D3F4D-DAD8-4804-B0F8-8B4FF9EAD470}" type="parTrans" cxnId="{2F5069B8-2650-4B2D-B5EC-CFA2125FFE60}">
      <dgm:prSet/>
      <dgm:spPr/>
      <dgm:t>
        <a:bodyPr/>
        <a:lstStyle/>
        <a:p>
          <a:endParaRPr lang="en-US"/>
        </a:p>
      </dgm:t>
    </dgm:pt>
    <dgm:pt modelId="{55B5A7CC-5A56-4379-9EA3-8854967EB74E}" type="sibTrans" cxnId="{2F5069B8-2650-4B2D-B5EC-CFA2125FFE60}">
      <dgm:prSet/>
      <dgm:spPr/>
      <dgm:t>
        <a:bodyPr/>
        <a:lstStyle/>
        <a:p>
          <a:endParaRPr lang="en-US"/>
        </a:p>
      </dgm:t>
    </dgm:pt>
    <dgm:pt modelId="{1794F167-2AD8-4E21-A0C3-0639007F88B4}">
      <dgm:prSet/>
      <dgm:spPr/>
      <dgm:t>
        <a:bodyPr/>
        <a:lstStyle/>
        <a:p>
          <a:r>
            <a:rPr lang="en-US" dirty="0">
              <a:solidFill>
                <a:schemeClr val="tx1"/>
              </a:solidFill>
            </a:rPr>
            <a:t>The larger the number of competing interest groups, the more likely distributional conflicts will block or delay institutional change. </a:t>
          </a:r>
        </a:p>
      </dgm:t>
    </dgm:pt>
    <dgm:pt modelId="{F8967C9F-7C2D-4365-A591-A658BF5A6D84}" type="parTrans" cxnId="{47E8E8DF-3B4D-4C72-B955-EC53038A45E4}">
      <dgm:prSet/>
      <dgm:spPr/>
      <dgm:t>
        <a:bodyPr/>
        <a:lstStyle/>
        <a:p>
          <a:endParaRPr lang="en-US"/>
        </a:p>
      </dgm:t>
    </dgm:pt>
    <dgm:pt modelId="{5C04DE83-81AA-4B96-A040-66B24DD6A287}" type="sibTrans" cxnId="{47E8E8DF-3B4D-4C72-B955-EC53038A45E4}">
      <dgm:prSet/>
      <dgm:spPr/>
      <dgm:t>
        <a:bodyPr/>
        <a:lstStyle/>
        <a:p>
          <a:endParaRPr lang="en-US"/>
        </a:p>
      </dgm:t>
    </dgm:pt>
    <dgm:pt modelId="{02F6C845-A6A3-49DF-8A6E-060C9F774E09}">
      <dgm:prSet/>
      <dgm:spPr/>
      <dgm:t>
        <a:bodyPr/>
        <a:lstStyle/>
        <a:p>
          <a:r>
            <a:rPr lang="en-US" dirty="0">
              <a:solidFill>
                <a:schemeClr val="tx1"/>
              </a:solidFill>
            </a:rPr>
            <a:t>The greater the heterogeneity of competing interest groups, the more likely distributional conflicts will block or delay institutional change. </a:t>
          </a:r>
        </a:p>
      </dgm:t>
    </dgm:pt>
    <dgm:pt modelId="{DB3DB843-A801-4889-B649-C399C107EBBF}" type="parTrans" cxnId="{C9BDD362-3842-4164-A73E-299981AEC7B1}">
      <dgm:prSet/>
      <dgm:spPr/>
      <dgm:t>
        <a:bodyPr/>
        <a:lstStyle/>
        <a:p>
          <a:endParaRPr lang="en-US"/>
        </a:p>
      </dgm:t>
    </dgm:pt>
    <dgm:pt modelId="{BAA00403-35A7-43EB-BCF5-956CE78354EE}" type="sibTrans" cxnId="{C9BDD362-3842-4164-A73E-299981AEC7B1}">
      <dgm:prSet/>
      <dgm:spPr/>
      <dgm:t>
        <a:bodyPr/>
        <a:lstStyle/>
        <a:p>
          <a:endParaRPr lang="en-US"/>
        </a:p>
      </dgm:t>
    </dgm:pt>
    <dgm:pt modelId="{DAF90084-5B21-413A-8653-76998D6C8C43}">
      <dgm:prSet/>
      <dgm:spPr/>
      <dgm:t>
        <a:bodyPr/>
        <a:lstStyle/>
        <a:p>
          <a:r>
            <a:rPr lang="en-US" dirty="0">
              <a:solidFill>
                <a:schemeClr val="tx1"/>
              </a:solidFill>
            </a:rPr>
            <a:t>Distributional conflicts will be intensified if there are known serious information asymmetries among competing parties regarding the evaluation of individual claims. </a:t>
          </a:r>
        </a:p>
      </dgm:t>
    </dgm:pt>
    <dgm:pt modelId="{0EF88A89-8433-46BB-8DBC-7772B8CB2F5B}" type="parTrans" cxnId="{DD93F033-CCAB-402B-B31F-5C4E20931FB9}">
      <dgm:prSet/>
      <dgm:spPr/>
      <dgm:t>
        <a:bodyPr/>
        <a:lstStyle/>
        <a:p>
          <a:endParaRPr lang="en-US"/>
        </a:p>
      </dgm:t>
    </dgm:pt>
    <dgm:pt modelId="{F692ACA3-BF85-4834-8C90-10D074F03AFE}" type="sibTrans" cxnId="{DD93F033-CCAB-402B-B31F-5C4E20931FB9}">
      <dgm:prSet/>
      <dgm:spPr/>
      <dgm:t>
        <a:bodyPr/>
        <a:lstStyle/>
        <a:p>
          <a:endParaRPr lang="en-US"/>
        </a:p>
      </dgm:t>
    </dgm:pt>
    <dgm:pt modelId="{CE98B780-DCA1-409D-B5BF-6A48B996A6F3}">
      <dgm:prSet/>
      <dgm:spPr/>
      <dgm:t>
        <a:bodyPr/>
        <a:lstStyle/>
        <a:p>
          <a:r>
            <a:rPr lang="en-US" dirty="0"/>
            <a:t>The greater the concentration of wealth under the proposed property right, the greater likelihood of political opposition and the less likely institutional change without modification by politicians.</a:t>
          </a:r>
        </a:p>
      </dgm:t>
    </dgm:pt>
    <dgm:pt modelId="{23074C2A-C0F1-4401-A76F-025EE7E29A1A}" type="parTrans" cxnId="{7111884E-5486-4F0F-9D2B-7EB114E838E4}">
      <dgm:prSet/>
      <dgm:spPr/>
      <dgm:t>
        <a:bodyPr/>
        <a:lstStyle/>
        <a:p>
          <a:endParaRPr lang="en-US"/>
        </a:p>
      </dgm:t>
    </dgm:pt>
    <dgm:pt modelId="{C1821603-FD5F-4AFD-8733-7218F70AC779}" type="sibTrans" cxnId="{7111884E-5486-4F0F-9D2B-7EB114E838E4}">
      <dgm:prSet/>
      <dgm:spPr/>
      <dgm:t>
        <a:bodyPr/>
        <a:lstStyle/>
        <a:p>
          <a:endParaRPr lang="en-US"/>
        </a:p>
      </dgm:t>
    </dgm:pt>
    <dgm:pt modelId="{6C301507-3196-2A46-B90E-DB063B5A18F2}" type="pres">
      <dgm:prSet presAssocID="{02444BDC-7859-44E9-9D0D-B619EC93F64D}" presName="linear" presStyleCnt="0">
        <dgm:presLayoutVars>
          <dgm:animLvl val="lvl"/>
          <dgm:resizeHandles val="exact"/>
        </dgm:presLayoutVars>
      </dgm:prSet>
      <dgm:spPr/>
    </dgm:pt>
    <dgm:pt modelId="{DBD1C923-EBC7-6548-8BEE-BD7C7AB25566}" type="pres">
      <dgm:prSet presAssocID="{CBC0E75F-0324-45EC-942A-62A804CC4285}" presName="parentText" presStyleLbl="node1" presStyleIdx="0" presStyleCnt="5">
        <dgm:presLayoutVars>
          <dgm:chMax val="0"/>
          <dgm:bulletEnabled val="1"/>
        </dgm:presLayoutVars>
      </dgm:prSet>
      <dgm:spPr/>
    </dgm:pt>
    <dgm:pt modelId="{3347C43A-9F43-0F47-A52D-17395C380895}" type="pres">
      <dgm:prSet presAssocID="{55B5A7CC-5A56-4379-9EA3-8854967EB74E}" presName="spacer" presStyleCnt="0"/>
      <dgm:spPr/>
    </dgm:pt>
    <dgm:pt modelId="{DE27648B-00F3-6741-A2CF-B1773AA361CE}" type="pres">
      <dgm:prSet presAssocID="{1794F167-2AD8-4E21-A0C3-0639007F88B4}" presName="parentText" presStyleLbl="node1" presStyleIdx="1" presStyleCnt="5">
        <dgm:presLayoutVars>
          <dgm:chMax val="0"/>
          <dgm:bulletEnabled val="1"/>
        </dgm:presLayoutVars>
      </dgm:prSet>
      <dgm:spPr/>
    </dgm:pt>
    <dgm:pt modelId="{C573965C-EFAD-AE42-BBA1-97E22698B412}" type="pres">
      <dgm:prSet presAssocID="{5C04DE83-81AA-4B96-A040-66B24DD6A287}" presName="spacer" presStyleCnt="0"/>
      <dgm:spPr/>
    </dgm:pt>
    <dgm:pt modelId="{4B3591BC-4023-D34D-92C9-032D2BC2716B}" type="pres">
      <dgm:prSet presAssocID="{02F6C845-A6A3-49DF-8A6E-060C9F774E09}" presName="parentText" presStyleLbl="node1" presStyleIdx="2" presStyleCnt="5" custLinFactNeighborX="13563" custLinFactNeighborY="47998">
        <dgm:presLayoutVars>
          <dgm:chMax val="0"/>
          <dgm:bulletEnabled val="1"/>
        </dgm:presLayoutVars>
      </dgm:prSet>
      <dgm:spPr/>
    </dgm:pt>
    <dgm:pt modelId="{0A597725-1F25-8243-ACA6-C33861FB161C}" type="pres">
      <dgm:prSet presAssocID="{BAA00403-35A7-43EB-BCF5-956CE78354EE}" presName="spacer" presStyleCnt="0"/>
      <dgm:spPr/>
    </dgm:pt>
    <dgm:pt modelId="{6076B53B-630F-0A4C-BF34-39889B27D5CA}" type="pres">
      <dgm:prSet presAssocID="{DAF90084-5B21-413A-8653-76998D6C8C43}" presName="parentText" presStyleLbl="node1" presStyleIdx="3" presStyleCnt="5" custLinFactNeighborX="-8533" custLinFactNeighborY="23998">
        <dgm:presLayoutVars>
          <dgm:chMax val="0"/>
          <dgm:bulletEnabled val="1"/>
        </dgm:presLayoutVars>
      </dgm:prSet>
      <dgm:spPr/>
    </dgm:pt>
    <dgm:pt modelId="{EE010724-C0AC-F84F-8B36-D8C43AF386EF}" type="pres">
      <dgm:prSet presAssocID="{F692ACA3-BF85-4834-8C90-10D074F03AFE}" presName="spacer" presStyleCnt="0"/>
      <dgm:spPr/>
    </dgm:pt>
    <dgm:pt modelId="{2173A2DB-2146-F04C-9F6C-91C3EA153478}" type="pres">
      <dgm:prSet presAssocID="{CE98B780-DCA1-409D-B5BF-6A48B996A6F3}" presName="parentText" presStyleLbl="node1" presStyleIdx="4" presStyleCnt="5">
        <dgm:presLayoutVars>
          <dgm:chMax val="0"/>
          <dgm:bulletEnabled val="1"/>
        </dgm:presLayoutVars>
      </dgm:prSet>
      <dgm:spPr/>
    </dgm:pt>
  </dgm:ptLst>
  <dgm:cxnLst>
    <dgm:cxn modelId="{3C894618-E768-F040-8707-51766821C7C0}" type="presOf" srcId="{DAF90084-5B21-413A-8653-76998D6C8C43}" destId="{6076B53B-630F-0A4C-BF34-39889B27D5CA}" srcOrd="0" destOrd="0" presId="urn:microsoft.com/office/officeart/2005/8/layout/vList2"/>
    <dgm:cxn modelId="{73E10821-BB10-A946-A989-E6070D32EF12}" type="presOf" srcId="{02F6C845-A6A3-49DF-8A6E-060C9F774E09}" destId="{4B3591BC-4023-D34D-92C9-032D2BC2716B}" srcOrd="0" destOrd="0" presId="urn:microsoft.com/office/officeart/2005/8/layout/vList2"/>
    <dgm:cxn modelId="{DD93F033-CCAB-402B-B31F-5C4E20931FB9}" srcId="{02444BDC-7859-44E9-9D0D-B619EC93F64D}" destId="{DAF90084-5B21-413A-8653-76998D6C8C43}" srcOrd="3" destOrd="0" parTransId="{0EF88A89-8433-46BB-8DBC-7772B8CB2F5B}" sibTransId="{F692ACA3-BF85-4834-8C90-10D074F03AFE}"/>
    <dgm:cxn modelId="{C9BDD362-3842-4164-A73E-299981AEC7B1}" srcId="{02444BDC-7859-44E9-9D0D-B619EC93F64D}" destId="{02F6C845-A6A3-49DF-8A6E-060C9F774E09}" srcOrd="2" destOrd="0" parTransId="{DB3DB843-A801-4889-B649-C399C107EBBF}" sibTransId="{BAA00403-35A7-43EB-BCF5-956CE78354EE}"/>
    <dgm:cxn modelId="{E2B1796D-9131-5945-8F7F-05D497C352D9}" type="presOf" srcId="{02444BDC-7859-44E9-9D0D-B619EC93F64D}" destId="{6C301507-3196-2A46-B90E-DB063B5A18F2}" srcOrd="0" destOrd="0" presId="urn:microsoft.com/office/officeart/2005/8/layout/vList2"/>
    <dgm:cxn modelId="{7111884E-5486-4F0F-9D2B-7EB114E838E4}" srcId="{02444BDC-7859-44E9-9D0D-B619EC93F64D}" destId="{CE98B780-DCA1-409D-B5BF-6A48B996A6F3}" srcOrd="4" destOrd="0" parTransId="{23074C2A-C0F1-4401-A76F-025EE7E29A1A}" sibTransId="{C1821603-FD5F-4AFD-8733-7218F70AC779}"/>
    <dgm:cxn modelId="{ADF3B480-A0E2-A847-857F-D0EF858CEB6E}" type="presOf" srcId="{1794F167-2AD8-4E21-A0C3-0639007F88B4}" destId="{DE27648B-00F3-6741-A2CF-B1773AA361CE}" srcOrd="0" destOrd="0" presId="urn:microsoft.com/office/officeart/2005/8/layout/vList2"/>
    <dgm:cxn modelId="{8383D79E-B2B6-C141-A40E-8CC2F8A8F79D}" type="presOf" srcId="{CBC0E75F-0324-45EC-942A-62A804CC4285}" destId="{DBD1C923-EBC7-6548-8BEE-BD7C7AB25566}" srcOrd="0" destOrd="0" presId="urn:microsoft.com/office/officeart/2005/8/layout/vList2"/>
    <dgm:cxn modelId="{FF2F97A9-E3E1-AA42-B273-FA8A5E65DBB5}" type="presOf" srcId="{CE98B780-DCA1-409D-B5BF-6A48B996A6F3}" destId="{2173A2DB-2146-F04C-9F6C-91C3EA153478}" srcOrd="0" destOrd="0" presId="urn:microsoft.com/office/officeart/2005/8/layout/vList2"/>
    <dgm:cxn modelId="{2F5069B8-2650-4B2D-B5EC-CFA2125FFE60}" srcId="{02444BDC-7859-44E9-9D0D-B619EC93F64D}" destId="{CBC0E75F-0324-45EC-942A-62A804CC4285}" srcOrd="0" destOrd="0" parTransId="{C38D3F4D-DAD8-4804-B0F8-8B4FF9EAD470}" sibTransId="{55B5A7CC-5A56-4379-9EA3-8854967EB74E}"/>
    <dgm:cxn modelId="{47E8E8DF-3B4D-4C72-B955-EC53038A45E4}" srcId="{02444BDC-7859-44E9-9D0D-B619EC93F64D}" destId="{1794F167-2AD8-4E21-A0C3-0639007F88B4}" srcOrd="1" destOrd="0" parTransId="{F8967C9F-7C2D-4365-A591-A658BF5A6D84}" sibTransId="{5C04DE83-81AA-4B96-A040-66B24DD6A287}"/>
    <dgm:cxn modelId="{8875FE0C-39B1-7D41-994F-FDFCF18C396D}" type="presParOf" srcId="{6C301507-3196-2A46-B90E-DB063B5A18F2}" destId="{DBD1C923-EBC7-6548-8BEE-BD7C7AB25566}" srcOrd="0" destOrd="0" presId="urn:microsoft.com/office/officeart/2005/8/layout/vList2"/>
    <dgm:cxn modelId="{47194BCA-6B1B-014B-AEA5-5DB34DA87ABF}" type="presParOf" srcId="{6C301507-3196-2A46-B90E-DB063B5A18F2}" destId="{3347C43A-9F43-0F47-A52D-17395C380895}" srcOrd="1" destOrd="0" presId="urn:microsoft.com/office/officeart/2005/8/layout/vList2"/>
    <dgm:cxn modelId="{766B6072-C714-584B-9F1B-96ACF5A88558}" type="presParOf" srcId="{6C301507-3196-2A46-B90E-DB063B5A18F2}" destId="{DE27648B-00F3-6741-A2CF-B1773AA361CE}" srcOrd="2" destOrd="0" presId="urn:microsoft.com/office/officeart/2005/8/layout/vList2"/>
    <dgm:cxn modelId="{9024D409-44BC-EE4A-BD13-ECAB51C821D6}" type="presParOf" srcId="{6C301507-3196-2A46-B90E-DB063B5A18F2}" destId="{C573965C-EFAD-AE42-BBA1-97E22698B412}" srcOrd="3" destOrd="0" presId="urn:microsoft.com/office/officeart/2005/8/layout/vList2"/>
    <dgm:cxn modelId="{5D0541BE-DB5C-6A4C-AA34-C4F6FEF88F5F}" type="presParOf" srcId="{6C301507-3196-2A46-B90E-DB063B5A18F2}" destId="{4B3591BC-4023-D34D-92C9-032D2BC2716B}" srcOrd="4" destOrd="0" presId="urn:microsoft.com/office/officeart/2005/8/layout/vList2"/>
    <dgm:cxn modelId="{7EFE561E-12FB-AD4F-8C6B-288101A07C90}" type="presParOf" srcId="{6C301507-3196-2A46-B90E-DB063B5A18F2}" destId="{0A597725-1F25-8243-ACA6-C33861FB161C}" srcOrd="5" destOrd="0" presId="urn:microsoft.com/office/officeart/2005/8/layout/vList2"/>
    <dgm:cxn modelId="{13E2C1A0-B8F3-2B47-879E-FFAC408598B0}" type="presParOf" srcId="{6C301507-3196-2A46-B90E-DB063B5A18F2}" destId="{6076B53B-630F-0A4C-BF34-39889B27D5CA}" srcOrd="6" destOrd="0" presId="urn:microsoft.com/office/officeart/2005/8/layout/vList2"/>
    <dgm:cxn modelId="{87D879A4-622A-7B42-BC38-AF46C5C61DE8}" type="presParOf" srcId="{6C301507-3196-2A46-B90E-DB063B5A18F2}" destId="{EE010724-C0AC-F84F-8B36-D8C43AF386EF}" srcOrd="7" destOrd="0" presId="urn:microsoft.com/office/officeart/2005/8/layout/vList2"/>
    <dgm:cxn modelId="{A320D0D7-8477-9046-B0D2-75D0EFF91D01}" type="presParOf" srcId="{6C301507-3196-2A46-B90E-DB063B5A18F2}" destId="{2173A2DB-2146-F04C-9F6C-91C3EA15347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AE37DF-39F2-4BBA-8B4A-F5BAA83A3E9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50FE98A-A276-466F-8DFA-FB3B6E140C23}">
      <dgm:prSet custT="1"/>
      <dgm:spPr/>
      <dgm:t>
        <a:bodyPr/>
        <a:lstStyle/>
        <a:p>
          <a:r>
            <a:rPr lang="en-US" sz="2400" dirty="0">
              <a:solidFill>
                <a:schemeClr val="tx1"/>
              </a:solidFill>
            </a:rPr>
            <a:t>History matters not just because we can learn from the past but also because the present and the future are connected to the past by the continuity of society’s institutions.</a:t>
          </a:r>
        </a:p>
      </dgm:t>
    </dgm:pt>
    <dgm:pt modelId="{5E431482-326C-4888-9C38-1B893E066E00}" type="parTrans" cxnId="{812D033F-88E6-46D9-9BE3-F4EAD498FB9C}">
      <dgm:prSet/>
      <dgm:spPr/>
      <dgm:t>
        <a:bodyPr/>
        <a:lstStyle/>
        <a:p>
          <a:endParaRPr lang="en-US" sz="1600"/>
        </a:p>
      </dgm:t>
    </dgm:pt>
    <dgm:pt modelId="{C53EE88F-BA46-4F48-ACD2-E8C0E60113CA}" type="sibTrans" cxnId="{812D033F-88E6-46D9-9BE3-F4EAD498FB9C}">
      <dgm:prSet/>
      <dgm:spPr/>
      <dgm:t>
        <a:bodyPr/>
        <a:lstStyle/>
        <a:p>
          <a:endParaRPr lang="en-US" sz="1600"/>
        </a:p>
      </dgm:t>
    </dgm:pt>
    <dgm:pt modelId="{30E6E450-0180-4CFB-B426-7D1CF1377D3D}">
      <dgm:prSet custT="1"/>
      <dgm:spPr/>
      <dgm:t>
        <a:bodyPr/>
        <a:lstStyle/>
        <a:p>
          <a:r>
            <a:rPr lang="en-US" sz="2400" dirty="0"/>
            <a:t>North wants to provide an analytical framework to integrate institutional analysis into economics and economic history while understanding historical change.</a:t>
          </a:r>
        </a:p>
      </dgm:t>
    </dgm:pt>
    <dgm:pt modelId="{7F8E61C3-1E73-4205-AC79-6284CC419C7A}" type="parTrans" cxnId="{C1105226-E3D5-4581-B1C4-52F93528C0BF}">
      <dgm:prSet/>
      <dgm:spPr/>
      <dgm:t>
        <a:bodyPr/>
        <a:lstStyle/>
        <a:p>
          <a:endParaRPr lang="en-US" sz="1600"/>
        </a:p>
      </dgm:t>
    </dgm:pt>
    <dgm:pt modelId="{10158989-6BF3-43F3-AC2E-26279122B0E6}" type="sibTrans" cxnId="{C1105226-E3D5-4581-B1C4-52F93528C0BF}">
      <dgm:prSet/>
      <dgm:spPr/>
      <dgm:t>
        <a:bodyPr/>
        <a:lstStyle/>
        <a:p>
          <a:endParaRPr lang="en-US" sz="1600"/>
        </a:p>
      </dgm:t>
    </dgm:pt>
    <dgm:pt modelId="{348EF0DA-46AA-A643-A303-54B1259DB8F4}" type="pres">
      <dgm:prSet presAssocID="{5DAE37DF-39F2-4BBA-8B4A-F5BAA83A3E99}" presName="linear" presStyleCnt="0">
        <dgm:presLayoutVars>
          <dgm:animLvl val="lvl"/>
          <dgm:resizeHandles val="exact"/>
        </dgm:presLayoutVars>
      </dgm:prSet>
      <dgm:spPr/>
    </dgm:pt>
    <dgm:pt modelId="{59CF8F15-0565-6442-B106-CB624E615F89}" type="pres">
      <dgm:prSet presAssocID="{750FE98A-A276-466F-8DFA-FB3B6E140C23}" presName="parentText" presStyleLbl="node1" presStyleIdx="0" presStyleCnt="2" custScaleY="124924">
        <dgm:presLayoutVars>
          <dgm:chMax val="0"/>
          <dgm:bulletEnabled val="1"/>
        </dgm:presLayoutVars>
      </dgm:prSet>
      <dgm:spPr/>
    </dgm:pt>
    <dgm:pt modelId="{1174F494-4DEC-134B-B557-104F9E4BAC4E}" type="pres">
      <dgm:prSet presAssocID="{C53EE88F-BA46-4F48-ACD2-E8C0E60113CA}" presName="spacer" presStyleCnt="0"/>
      <dgm:spPr/>
    </dgm:pt>
    <dgm:pt modelId="{2E7F08CB-306A-2045-BB80-761E3038B03E}" type="pres">
      <dgm:prSet presAssocID="{30E6E450-0180-4CFB-B426-7D1CF1377D3D}" presName="parentText" presStyleLbl="node1" presStyleIdx="1" presStyleCnt="2" custScaleY="124924">
        <dgm:presLayoutVars>
          <dgm:chMax val="0"/>
          <dgm:bulletEnabled val="1"/>
        </dgm:presLayoutVars>
      </dgm:prSet>
      <dgm:spPr/>
    </dgm:pt>
  </dgm:ptLst>
  <dgm:cxnLst>
    <dgm:cxn modelId="{C1105226-E3D5-4581-B1C4-52F93528C0BF}" srcId="{5DAE37DF-39F2-4BBA-8B4A-F5BAA83A3E99}" destId="{30E6E450-0180-4CFB-B426-7D1CF1377D3D}" srcOrd="1" destOrd="0" parTransId="{7F8E61C3-1E73-4205-AC79-6284CC419C7A}" sibTransId="{10158989-6BF3-43F3-AC2E-26279122B0E6}"/>
    <dgm:cxn modelId="{812D033F-88E6-46D9-9BE3-F4EAD498FB9C}" srcId="{5DAE37DF-39F2-4BBA-8B4A-F5BAA83A3E99}" destId="{750FE98A-A276-466F-8DFA-FB3B6E140C23}" srcOrd="0" destOrd="0" parTransId="{5E431482-326C-4888-9C38-1B893E066E00}" sibTransId="{C53EE88F-BA46-4F48-ACD2-E8C0E60113CA}"/>
    <dgm:cxn modelId="{83C3B242-94BB-4449-919E-77B165A66B06}" type="presOf" srcId="{5DAE37DF-39F2-4BBA-8B4A-F5BAA83A3E99}" destId="{348EF0DA-46AA-A643-A303-54B1259DB8F4}" srcOrd="0" destOrd="0" presId="urn:microsoft.com/office/officeart/2005/8/layout/vList2"/>
    <dgm:cxn modelId="{B46C6D7C-7AA6-E843-B140-60BE1F9E4A46}" type="presOf" srcId="{30E6E450-0180-4CFB-B426-7D1CF1377D3D}" destId="{2E7F08CB-306A-2045-BB80-761E3038B03E}" srcOrd="0" destOrd="0" presId="urn:microsoft.com/office/officeart/2005/8/layout/vList2"/>
    <dgm:cxn modelId="{57045FA2-3397-B049-BFDE-3B71711FE06E}" type="presOf" srcId="{750FE98A-A276-466F-8DFA-FB3B6E140C23}" destId="{59CF8F15-0565-6442-B106-CB624E615F89}" srcOrd="0" destOrd="0" presId="urn:microsoft.com/office/officeart/2005/8/layout/vList2"/>
    <dgm:cxn modelId="{BFBBF025-82B7-2340-A03F-28018E276107}" type="presParOf" srcId="{348EF0DA-46AA-A643-A303-54B1259DB8F4}" destId="{59CF8F15-0565-6442-B106-CB624E615F89}" srcOrd="0" destOrd="0" presId="urn:microsoft.com/office/officeart/2005/8/layout/vList2"/>
    <dgm:cxn modelId="{D1AD6D91-77AD-CC4F-B472-4F3984F0F2A0}" type="presParOf" srcId="{348EF0DA-46AA-A643-A303-54B1259DB8F4}" destId="{1174F494-4DEC-134B-B557-104F9E4BAC4E}" srcOrd="1" destOrd="0" presId="urn:microsoft.com/office/officeart/2005/8/layout/vList2"/>
    <dgm:cxn modelId="{BF771BB2-320D-044E-9D95-1DCEAD869B97}" type="presParOf" srcId="{348EF0DA-46AA-A643-A303-54B1259DB8F4}" destId="{2E7F08CB-306A-2045-BB80-761E3038B03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ABDFD8-26BB-4C41-8155-A4F4C1D4793D}" type="doc">
      <dgm:prSet loTypeId="urn:microsoft.com/office/officeart/2005/8/layout/arrow6" loCatId="process" qsTypeId="urn:microsoft.com/office/officeart/2005/8/quickstyle/simple1" qsCatId="simple" csTypeId="urn:microsoft.com/office/officeart/2005/8/colors/colorful3" csCatId="colorful" phldr="1"/>
      <dgm:spPr/>
      <dgm:t>
        <a:bodyPr/>
        <a:lstStyle/>
        <a:p>
          <a:endParaRPr lang="en-US"/>
        </a:p>
      </dgm:t>
    </dgm:pt>
    <dgm:pt modelId="{2FA36E3D-36E4-A740-B825-B6DED8AE9528}">
      <dgm:prSet/>
      <dgm:spPr/>
      <dgm:t>
        <a:bodyPr/>
        <a:lstStyle/>
        <a:p>
          <a:r>
            <a:rPr lang="en-US" dirty="0">
              <a:highlight>
                <a:srgbClr val="008080"/>
              </a:highlight>
            </a:rPr>
            <a:t>Institutional</a:t>
          </a:r>
          <a:r>
            <a:rPr lang="en-US" dirty="0"/>
            <a:t> framework influences: </a:t>
          </a:r>
        </a:p>
      </dgm:t>
    </dgm:pt>
    <dgm:pt modelId="{D5C2D483-E027-6C41-B319-25FFBC004E16}" type="parTrans" cxnId="{FC63E2FD-281E-A144-9343-BDA66D491B07}">
      <dgm:prSet/>
      <dgm:spPr/>
      <dgm:t>
        <a:bodyPr/>
        <a:lstStyle/>
        <a:p>
          <a:endParaRPr lang="en-US"/>
        </a:p>
      </dgm:t>
    </dgm:pt>
    <dgm:pt modelId="{AE1EB26C-DEFD-3449-A68C-6AB65978819A}" type="sibTrans" cxnId="{FC63E2FD-281E-A144-9343-BDA66D491B07}">
      <dgm:prSet/>
      <dgm:spPr/>
      <dgm:t>
        <a:bodyPr/>
        <a:lstStyle/>
        <a:p>
          <a:endParaRPr lang="en-US"/>
        </a:p>
      </dgm:t>
    </dgm:pt>
    <dgm:pt modelId="{9316DB4D-8667-3F49-BC34-0A2C6BD4A6DD}">
      <dgm:prSet/>
      <dgm:spPr/>
      <dgm:t>
        <a:bodyPr/>
        <a:lstStyle/>
        <a:p>
          <a:r>
            <a:rPr lang="en-US" dirty="0"/>
            <a:t>What organizations come into existence</a:t>
          </a:r>
        </a:p>
      </dgm:t>
    </dgm:pt>
    <dgm:pt modelId="{D822F776-8167-E54E-8232-A76916C33F5A}" type="parTrans" cxnId="{F306CB91-7CF5-AC4F-8046-DF67735CA0F4}">
      <dgm:prSet/>
      <dgm:spPr/>
      <dgm:t>
        <a:bodyPr/>
        <a:lstStyle/>
        <a:p>
          <a:endParaRPr lang="en-US"/>
        </a:p>
      </dgm:t>
    </dgm:pt>
    <dgm:pt modelId="{B75E6DFF-EF64-FA48-BB7A-73EDBEA2D26E}" type="sibTrans" cxnId="{F306CB91-7CF5-AC4F-8046-DF67735CA0F4}">
      <dgm:prSet/>
      <dgm:spPr/>
      <dgm:t>
        <a:bodyPr/>
        <a:lstStyle/>
        <a:p>
          <a:endParaRPr lang="en-US"/>
        </a:p>
      </dgm:t>
    </dgm:pt>
    <dgm:pt modelId="{7301AB79-AACA-474F-926D-8F56E59A6C6B}">
      <dgm:prSet/>
      <dgm:spPr/>
      <dgm:t>
        <a:bodyPr/>
        <a:lstStyle/>
        <a:p>
          <a:r>
            <a:rPr lang="en-US" dirty="0"/>
            <a:t>How organizations evolve</a:t>
          </a:r>
        </a:p>
      </dgm:t>
    </dgm:pt>
    <dgm:pt modelId="{BA2C60E2-BA8C-DF47-902A-3F5F32178965}" type="parTrans" cxnId="{C9756E43-A7DA-6D4F-9D58-4C04A023110C}">
      <dgm:prSet/>
      <dgm:spPr/>
      <dgm:t>
        <a:bodyPr/>
        <a:lstStyle/>
        <a:p>
          <a:endParaRPr lang="en-US"/>
        </a:p>
      </dgm:t>
    </dgm:pt>
    <dgm:pt modelId="{43F81190-8D5F-B748-9B81-9BD8486A8526}" type="sibTrans" cxnId="{C9756E43-A7DA-6D4F-9D58-4C04A023110C}">
      <dgm:prSet/>
      <dgm:spPr/>
      <dgm:t>
        <a:bodyPr/>
        <a:lstStyle/>
        <a:p>
          <a:endParaRPr lang="en-US"/>
        </a:p>
      </dgm:t>
    </dgm:pt>
    <dgm:pt modelId="{D0786F13-39C6-7241-9709-585110F42922}">
      <dgm:prSet/>
      <dgm:spPr/>
      <dgm:t>
        <a:bodyPr/>
        <a:lstStyle/>
        <a:p>
          <a:r>
            <a:rPr lang="en-US" dirty="0">
              <a:highlight>
                <a:srgbClr val="008080"/>
              </a:highlight>
            </a:rPr>
            <a:t>Organizations</a:t>
          </a:r>
          <a:r>
            <a:rPr lang="en-US" dirty="0"/>
            <a:t> influence how the institutional framework evolves</a:t>
          </a:r>
        </a:p>
      </dgm:t>
    </dgm:pt>
    <dgm:pt modelId="{E04444D2-AB87-1446-B53D-1BA5D4692C62}" type="parTrans" cxnId="{E0E5B844-9069-4A4C-BE5E-46F2CBD83EAB}">
      <dgm:prSet/>
      <dgm:spPr/>
      <dgm:t>
        <a:bodyPr/>
        <a:lstStyle/>
        <a:p>
          <a:endParaRPr lang="en-US"/>
        </a:p>
      </dgm:t>
    </dgm:pt>
    <dgm:pt modelId="{7C7D64A0-FA54-4C49-A72C-E35C4B805FF9}" type="sibTrans" cxnId="{E0E5B844-9069-4A4C-BE5E-46F2CBD83EAB}">
      <dgm:prSet/>
      <dgm:spPr/>
      <dgm:t>
        <a:bodyPr/>
        <a:lstStyle/>
        <a:p>
          <a:endParaRPr lang="en-US"/>
        </a:p>
      </dgm:t>
    </dgm:pt>
    <dgm:pt modelId="{9D2C0051-2B74-5E49-9159-AF6C716CA8B7}">
      <dgm:prSet/>
      <dgm:spPr/>
      <dgm:t>
        <a:bodyPr/>
        <a:lstStyle/>
        <a:p>
          <a:r>
            <a:rPr lang="en-US" dirty="0"/>
            <a:t>Organizations are groups of individuals bound by some common purpose to achieve goals. These include political bodies, educational bodies, and social bodies.</a:t>
          </a:r>
        </a:p>
      </dgm:t>
    </dgm:pt>
    <dgm:pt modelId="{005D0853-820B-0F49-BE4A-429427999E56}" type="parTrans" cxnId="{7BAFE847-96A6-064F-AE89-E5978CD014F6}">
      <dgm:prSet/>
      <dgm:spPr/>
      <dgm:t>
        <a:bodyPr/>
        <a:lstStyle/>
        <a:p>
          <a:endParaRPr lang="en-US"/>
        </a:p>
      </dgm:t>
    </dgm:pt>
    <dgm:pt modelId="{56DF8981-5784-F54C-A7E3-FD42E894E354}" type="sibTrans" cxnId="{7BAFE847-96A6-064F-AE89-E5978CD014F6}">
      <dgm:prSet/>
      <dgm:spPr/>
      <dgm:t>
        <a:bodyPr/>
        <a:lstStyle/>
        <a:p>
          <a:endParaRPr lang="en-US"/>
        </a:p>
      </dgm:t>
    </dgm:pt>
    <dgm:pt modelId="{B967160C-B7F2-1D47-84A8-36F60B5A0B90}" type="pres">
      <dgm:prSet presAssocID="{C8ABDFD8-26BB-4C41-8155-A4F4C1D4793D}" presName="compositeShape" presStyleCnt="0">
        <dgm:presLayoutVars>
          <dgm:chMax val="2"/>
          <dgm:dir/>
          <dgm:resizeHandles val="exact"/>
        </dgm:presLayoutVars>
      </dgm:prSet>
      <dgm:spPr/>
    </dgm:pt>
    <dgm:pt modelId="{8210CA03-C7B2-3841-ACDF-9B66C4455759}" type="pres">
      <dgm:prSet presAssocID="{C8ABDFD8-26BB-4C41-8155-A4F4C1D4793D}" presName="ribbon" presStyleLbl="node1" presStyleIdx="0" presStyleCnt="1"/>
      <dgm:spPr/>
    </dgm:pt>
    <dgm:pt modelId="{390EB80F-1F08-EC41-9A2C-E4F609E4AC8C}" type="pres">
      <dgm:prSet presAssocID="{C8ABDFD8-26BB-4C41-8155-A4F4C1D4793D}" presName="leftArrowText" presStyleLbl="node1" presStyleIdx="0" presStyleCnt="1">
        <dgm:presLayoutVars>
          <dgm:chMax val="0"/>
          <dgm:bulletEnabled val="1"/>
        </dgm:presLayoutVars>
      </dgm:prSet>
      <dgm:spPr/>
    </dgm:pt>
    <dgm:pt modelId="{26FAD5AF-28F1-EC4A-9306-13115B760672}" type="pres">
      <dgm:prSet presAssocID="{C8ABDFD8-26BB-4C41-8155-A4F4C1D4793D}" presName="rightArrowText" presStyleLbl="node1" presStyleIdx="0" presStyleCnt="1">
        <dgm:presLayoutVars>
          <dgm:chMax val="0"/>
          <dgm:bulletEnabled val="1"/>
        </dgm:presLayoutVars>
      </dgm:prSet>
      <dgm:spPr/>
    </dgm:pt>
  </dgm:ptLst>
  <dgm:cxnLst>
    <dgm:cxn modelId="{DD1F5110-1A74-A640-8792-5D4022368388}" type="presOf" srcId="{2FA36E3D-36E4-A740-B825-B6DED8AE9528}" destId="{390EB80F-1F08-EC41-9A2C-E4F609E4AC8C}" srcOrd="0" destOrd="0" presId="urn:microsoft.com/office/officeart/2005/8/layout/arrow6"/>
    <dgm:cxn modelId="{C9756E43-A7DA-6D4F-9D58-4C04A023110C}" srcId="{2FA36E3D-36E4-A740-B825-B6DED8AE9528}" destId="{7301AB79-AACA-474F-926D-8F56E59A6C6B}" srcOrd="1" destOrd="0" parTransId="{BA2C60E2-BA8C-DF47-902A-3F5F32178965}" sibTransId="{43F81190-8D5F-B748-9B81-9BD8486A8526}"/>
    <dgm:cxn modelId="{E0E5B844-9069-4A4C-BE5E-46F2CBD83EAB}" srcId="{C8ABDFD8-26BB-4C41-8155-A4F4C1D4793D}" destId="{D0786F13-39C6-7241-9709-585110F42922}" srcOrd="1" destOrd="0" parTransId="{E04444D2-AB87-1446-B53D-1BA5D4692C62}" sibTransId="{7C7D64A0-FA54-4C49-A72C-E35C4B805FF9}"/>
    <dgm:cxn modelId="{8E563067-41C9-6147-8E3F-5EE46A03638A}" type="presOf" srcId="{C8ABDFD8-26BB-4C41-8155-A4F4C1D4793D}" destId="{B967160C-B7F2-1D47-84A8-36F60B5A0B90}" srcOrd="0" destOrd="0" presId="urn:microsoft.com/office/officeart/2005/8/layout/arrow6"/>
    <dgm:cxn modelId="{7BAFE847-96A6-064F-AE89-E5978CD014F6}" srcId="{D0786F13-39C6-7241-9709-585110F42922}" destId="{9D2C0051-2B74-5E49-9159-AF6C716CA8B7}" srcOrd="0" destOrd="0" parTransId="{005D0853-820B-0F49-BE4A-429427999E56}" sibTransId="{56DF8981-5784-F54C-A7E3-FD42E894E354}"/>
    <dgm:cxn modelId="{C9BBFA53-7D6B-874B-A85F-022E3A8C3715}" type="presOf" srcId="{D0786F13-39C6-7241-9709-585110F42922}" destId="{26FAD5AF-28F1-EC4A-9306-13115B760672}" srcOrd="0" destOrd="0" presId="urn:microsoft.com/office/officeart/2005/8/layout/arrow6"/>
    <dgm:cxn modelId="{F306CB91-7CF5-AC4F-8046-DF67735CA0F4}" srcId="{2FA36E3D-36E4-A740-B825-B6DED8AE9528}" destId="{9316DB4D-8667-3F49-BC34-0A2C6BD4A6DD}" srcOrd="0" destOrd="0" parTransId="{D822F776-8167-E54E-8232-A76916C33F5A}" sibTransId="{B75E6DFF-EF64-FA48-BB7A-73EDBEA2D26E}"/>
    <dgm:cxn modelId="{874557A6-9107-C348-B7B1-987E8D5F6634}" type="presOf" srcId="{7301AB79-AACA-474F-926D-8F56E59A6C6B}" destId="{390EB80F-1F08-EC41-9A2C-E4F609E4AC8C}" srcOrd="0" destOrd="2" presId="urn:microsoft.com/office/officeart/2005/8/layout/arrow6"/>
    <dgm:cxn modelId="{23E036C9-09C0-784B-AA7D-4C102F1EF3DC}" type="presOf" srcId="{9316DB4D-8667-3F49-BC34-0A2C6BD4A6DD}" destId="{390EB80F-1F08-EC41-9A2C-E4F609E4AC8C}" srcOrd="0" destOrd="1" presId="urn:microsoft.com/office/officeart/2005/8/layout/arrow6"/>
    <dgm:cxn modelId="{73E6DADB-E19B-BE40-A182-BDC4829BD8D0}" type="presOf" srcId="{9D2C0051-2B74-5E49-9159-AF6C716CA8B7}" destId="{26FAD5AF-28F1-EC4A-9306-13115B760672}" srcOrd="0" destOrd="1" presId="urn:microsoft.com/office/officeart/2005/8/layout/arrow6"/>
    <dgm:cxn modelId="{FC63E2FD-281E-A144-9343-BDA66D491B07}" srcId="{C8ABDFD8-26BB-4C41-8155-A4F4C1D4793D}" destId="{2FA36E3D-36E4-A740-B825-B6DED8AE9528}" srcOrd="0" destOrd="0" parTransId="{D5C2D483-E027-6C41-B319-25FFBC004E16}" sibTransId="{AE1EB26C-DEFD-3449-A68C-6AB65978819A}"/>
    <dgm:cxn modelId="{AF8E9C3F-4DE4-9D4D-9DDE-821A87F48D38}" type="presParOf" srcId="{B967160C-B7F2-1D47-84A8-36F60B5A0B90}" destId="{8210CA03-C7B2-3841-ACDF-9B66C4455759}" srcOrd="0" destOrd="0" presId="urn:microsoft.com/office/officeart/2005/8/layout/arrow6"/>
    <dgm:cxn modelId="{B944891B-D298-A34B-9AB8-D913D2E95CB2}" type="presParOf" srcId="{B967160C-B7F2-1D47-84A8-36F60B5A0B90}" destId="{390EB80F-1F08-EC41-9A2C-E4F609E4AC8C}" srcOrd="1" destOrd="0" presId="urn:microsoft.com/office/officeart/2005/8/layout/arrow6"/>
    <dgm:cxn modelId="{5A660635-26C2-2840-A2CF-AC24A6E7447E}" type="presParOf" srcId="{B967160C-B7F2-1D47-84A8-36F60B5A0B90}" destId="{26FAD5AF-28F1-EC4A-9306-13115B76067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F9A76B-0D44-4A48-ABD0-3EC785DA0BD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5DF18545-19A6-41BD-BF76-771FDCB09A80}">
      <dgm:prSet/>
      <dgm:spPr/>
      <dgm:t>
        <a:bodyPr/>
        <a:lstStyle/>
        <a:p>
          <a:r>
            <a:rPr lang="en-US" dirty="0">
              <a:solidFill>
                <a:schemeClr val="tx1"/>
              </a:solidFill>
            </a:rPr>
            <a:t>Actors frequently must act on incomplete information and process the information they do have through mental constructs. This may result in persistently inefficient paths. </a:t>
          </a:r>
        </a:p>
      </dgm:t>
    </dgm:pt>
    <dgm:pt modelId="{6C4BF263-AB45-40F0-BF75-2A70B690FF63}" type="parTrans" cxnId="{498FAABA-54D2-4DFA-8DA9-721228451883}">
      <dgm:prSet/>
      <dgm:spPr/>
      <dgm:t>
        <a:bodyPr/>
        <a:lstStyle/>
        <a:p>
          <a:endParaRPr lang="en-US"/>
        </a:p>
      </dgm:t>
    </dgm:pt>
    <dgm:pt modelId="{06733C42-F71D-44AC-93F9-42CCFC10ED97}" type="sibTrans" cxnId="{498FAABA-54D2-4DFA-8DA9-721228451883}">
      <dgm:prSet/>
      <dgm:spPr/>
      <dgm:t>
        <a:bodyPr/>
        <a:lstStyle/>
        <a:p>
          <a:endParaRPr lang="en-US"/>
        </a:p>
      </dgm:t>
    </dgm:pt>
    <dgm:pt modelId="{D6F73EA9-4EB3-43C4-8CB8-1885AFD1B2BD}">
      <dgm:prSet/>
      <dgm:spPr/>
      <dgm:t>
        <a:bodyPr/>
        <a:lstStyle/>
        <a:p>
          <a:r>
            <a:rPr lang="en-US" dirty="0"/>
            <a:t>The imperfect subjective models of the actors as they attempt to understand the complexities of the problems that they confront, which can lead to the persistence of inefficient property rights.</a:t>
          </a:r>
        </a:p>
      </dgm:t>
    </dgm:pt>
    <dgm:pt modelId="{DF5C9DB3-4CAC-4545-90B6-AA5C49FB9068}" type="parTrans" cxnId="{D22E9455-96FC-4C07-9E60-BD3FF8785105}">
      <dgm:prSet/>
      <dgm:spPr/>
      <dgm:t>
        <a:bodyPr/>
        <a:lstStyle/>
        <a:p>
          <a:endParaRPr lang="en-US"/>
        </a:p>
      </dgm:t>
    </dgm:pt>
    <dgm:pt modelId="{5F6CB8E7-3AFE-4519-B7B5-DAAF040C8BBD}" type="sibTrans" cxnId="{D22E9455-96FC-4C07-9E60-BD3FF8785105}">
      <dgm:prSet/>
      <dgm:spPr/>
      <dgm:t>
        <a:bodyPr/>
        <a:lstStyle/>
        <a:p>
          <a:endParaRPr lang="en-US"/>
        </a:p>
      </dgm:t>
    </dgm:pt>
    <dgm:pt modelId="{F9DF5E62-08FB-4439-8AC8-17EBFEEC4994}">
      <dgm:prSet/>
      <dgm:spPr/>
      <dgm:t>
        <a:bodyPr/>
        <a:lstStyle/>
        <a:p>
          <a:r>
            <a:rPr lang="en-US" dirty="0">
              <a:solidFill>
                <a:schemeClr val="tx1"/>
              </a:solidFill>
            </a:rPr>
            <a:t>North (1990) maintains that it is wrong to assume that actors possess the cognitive systems that provide true models of the world.</a:t>
          </a:r>
        </a:p>
      </dgm:t>
    </dgm:pt>
    <dgm:pt modelId="{AA561F83-3A9A-4A76-88A2-AD41702265AC}" type="parTrans" cxnId="{E055CF99-A982-4214-B051-F19EF79C2450}">
      <dgm:prSet/>
      <dgm:spPr/>
      <dgm:t>
        <a:bodyPr/>
        <a:lstStyle/>
        <a:p>
          <a:endParaRPr lang="en-US"/>
        </a:p>
      </dgm:t>
    </dgm:pt>
    <dgm:pt modelId="{40A1DFB0-3ED7-499E-8EF6-535712CD8A9D}" type="sibTrans" cxnId="{E055CF99-A982-4214-B051-F19EF79C2450}">
      <dgm:prSet/>
      <dgm:spPr/>
      <dgm:t>
        <a:bodyPr/>
        <a:lstStyle/>
        <a:p>
          <a:endParaRPr lang="en-US"/>
        </a:p>
      </dgm:t>
    </dgm:pt>
    <dgm:pt modelId="{ACE3A7B5-7E5A-A041-ACF4-B45385E49086}" type="pres">
      <dgm:prSet presAssocID="{62F9A76B-0D44-4A48-ABD0-3EC785DA0BD0}" presName="linear" presStyleCnt="0">
        <dgm:presLayoutVars>
          <dgm:animLvl val="lvl"/>
          <dgm:resizeHandles val="exact"/>
        </dgm:presLayoutVars>
      </dgm:prSet>
      <dgm:spPr/>
    </dgm:pt>
    <dgm:pt modelId="{A614D1BF-7570-D743-B879-B9831FAC2A8A}" type="pres">
      <dgm:prSet presAssocID="{5DF18545-19A6-41BD-BF76-771FDCB09A80}" presName="parentText" presStyleLbl="node1" presStyleIdx="0" presStyleCnt="3">
        <dgm:presLayoutVars>
          <dgm:chMax val="0"/>
          <dgm:bulletEnabled val="1"/>
        </dgm:presLayoutVars>
      </dgm:prSet>
      <dgm:spPr/>
    </dgm:pt>
    <dgm:pt modelId="{6501B1CE-3A0A-A24D-B4E4-2C57730CD876}" type="pres">
      <dgm:prSet presAssocID="{06733C42-F71D-44AC-93F9-42CCFC10ED97}" presName="spacer" presStyleCnt="0"/>
      <dgm:spPr/>
    </dgm:pt>
    <dgm:pt modelId="{1D7A8645-70EA-1448-9C08-BDF9613A2CB1}" type="pres">
      <dgm:prSet presAssocID="{D6F73EA9-4EB3-43C4-8CB8-1885AFD1B2BD}" presName="parentText" presStyleLbl="node1" presStyleIdx="1" presStyleCnt="3">
        <dgm:presLayoutVars>
          <dgm:chMax val="0"/>
          <dgm:bulletEnabled val="1"/>
        </dgm:presLayoutVars>
      </dgm:prSet>
      <dgm:spPr/>
    </dgm:pt>
    <dgm:pt modelId="{333E7377-F72C-FE43-8927-A627065B8739}" type="pres">
      <dgm:prSet presAssocID="{5F6CB8E7-3AFE-4519-B7B5-DAAF040C8BBD}" presName="spacer" presStyleCnt="0"/>
      <dgm:spPr/>
    </dgm:pt>
    <dgm:pt modelId="{4902FDF9-397C-324C-AFB4-432A189C2CA7}" type="pres">
      <dgm:prSet presAssocID="{F9DF5E62-08FB-4439-8AC8-17EBFEEC4994}" presName="parentText" presStyleLbl="node1" presStyleIdx="2" presStyleCnt="3">
        <dgm:presLayoutVars>
          <dgm:chMax val="0"/>
          <dgm:bulletEnabled val="1"/>
        </dgm:presLayoutVars>
      </dgm:prSet>
      <dgm:spPr/>
    </dgm:pt>
  </dgm:ptLst>
  <dgm:cxnLst>
    <dgm:cxn modelId="{2B6E6A02-44C8-C747-BCAA-485480E99FD8}" type="presOf" srcId="{62F9A76B-0D44-4A48-ABD0-3EC785DA0BD0}" destId="{ACE3A7B5-7E5A-A041-ACF4-B45385E49086}" srcOrd="0" destOrd="0" presId="urn:microsoft.com/office/officeart/2005/8/layout/vList2"/>
    <dgm:cxn modelId="{D22E9455-96FC-4C07-9E60-BD3FF8785105}" srcId="{62F9A76B-0D44-4A48-ABD0-3EC785DA0BD0}" destId="{D6F73EA9-4EB3-43C4-8CB8-1885AFD1B2BD}" srcOrd="1" destOrd="0" parTransId="{DF5C9DB3-4CAC-4545-90B6-AA5C49FB9068}" sibTransId="{5F6CB8E7-3AFE-4519-B7B5-DAAF040C8BBD}"/>
    <dgm:cxn modelId="{E055CF99-A982-4214-B051-F19EF79C2450}" srcId="{62F9A76B-0D44-4A48-ABD0-3EC785DA0BD0}" destId="{F9DF5E62-08FB-4439-8AC8-17EBFEEC4994}" srcOrd="2" destOrd="0" parTransId="{AA561F83-3A9A-4A76-88A2-AD41702265AC}" sibTransId="{40A1DFB0-3ED7-499E-8EF6-535712CD8A9D}"/>
    <dgm:cxn modelId="{498FAABA-54D2-4DFA-8DA9-721228451883}" srcId="{62F9A76B-0D44-4A48-ABD0-3EC785DA0BD0}" destId="{5DF18545-19A6-41BD-BF76-771FDCB09A80}" srcOrd="0" destOrd="0" parTransId="{6C4BF263-AB45-40F0-BF75-2A70B690FF63}" sibTransId="{06733C42-F71D-44AC-93F9-42CCFC10ED97}"/>
    <dgm:cxn modelId="{BC4FBAD3-499F-9847-9D43-E9795A2F893F}" type="presOf" srcId="{F9DF5E62-08FB-4439-8AC8-17EBFEEC4994}" destId="{4902FDF9-397C-324C-AFB4-432A189C2CA7}" srcOrd="0" destOrd="0" presId="urn:microsoft.com/office/officeart/2005/8/layout/vList2"/>
    <dgm:cxn modelId="{09102BEF-E8D1-4541-AA5E-18267FB050C1}" type="presOf" srcId="{5DF18545-19A6-41BD-BF76-771FDCB09A80}" destId="{A614D1BF-7570-D743-B879-B9831FAC2A8A}" srcOrd="0" destOrd="0" presId="urn:microsoft.com/office/officeart/2005/8/layout/vList2"/>
    <dgm:cxn modelId="{9DE2DAF4-A35A-F541-B86A-4573659D192C}" type="presOf" srcId="{D6F73EA9-4EB3-43C4-8CB8-1885AFD1B2BD}" destId="{1D7A8645-70EA-1448-9C08-BDF9613A2CB1}" srcOrd="0" destOrd="0" presId="urn:microsoft.com/office/officeart/2005/8/layout/vList2"/>
    <dgm:cxn modelId="{595363E7-C371-3E4D-8B44-81213C767D0A}" type="presParOf" srcId="{ACE3A7B5-7E5A-A041-ACF4-B45385E49086}" destId="{A614D1BF-7570-D743-B879-B9831FAC2A8A}" srcOrd="0" destOrd="0" presId="urn:microsoft.com/office/officeart/2005/8/layout/vList2"/>
    <dgm:cxn modelId="{7FAFB883-BB6B-2547-953E-F92D574D20EE}" type="presParOf" srcId="{ACE3A7B5-7E5A-A041-ACF4-B45385E49086}" destId="{6501B1CE-3A0A-A24D-B4E4-2C57730CD876}" srcOrd="1" destOrd="0" presId="urn:microsoft.com/office/officeart/2005/8/layout/vList2"/>
    <dgm:cxn modelId="{3F3713ED-3142-194E-890D-14A08FB44A18}" type="presParOf" srcId="{ACE3A7B5-7E5A-A041-ACF4-B45385E49086}" destId="{1D7A8645-70EA-1448-9C08-BDF9613A2CB1}" srcOrd="2" destOrd="0" presId="urn:microsoft.com/office/officeart/2005/8/layout/vList2"/>
    <dgm:cxn modelId="{74C7E78D-BD4E-1F43-BC25-7252AEBE52A1}" type="presParOf" srcId="{ACE3A7B5-7E5A-A041-ACF4-B45385E49086}" destId="{333E7377-F72C-FE43-8927-A627065B8739}" srcOrd="3" destOrd="0" presId="urn:microsoft.com/office/officeart/2005/8/layout/vList2"/>
    <dgm:cxn modelId="{3B6733BA-452D-3547-9AB4-0C82BC0DC509}" type="presParOf" srcId="{ACE3A7B5-7E5A-A041-ACF4-B45385E49086}" destId="{4902FDF9-397C-324C-AFB4-432A189C2C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EAE08C-F2F3-1C49-91A4-0852FDEE557E}"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14BABCC8-7D10-F048-8026-53266BE52470}">
      <dgm:prSet custT="1"/>
      <dgm:spPr/>
      <dgm:t>
        <a:bodyPr/>
        <a:lstStyle/>
        <a:p>
          <a:r>
            <a:rPr lang="en-US" sz="2000" b="1" dirty="0"/>
            <a:t>Formal Constraints</a:t>
          </a:r>
        </a:p>
      </dgm:t>
    </dgm:pt>
    <dgm:pt modelId="{05AF48DC-491C-8842-8C8E-0CA4CC6FD380}" type="parTrans" cxnId="{8FB7620B-BD73-6F4C-9851-1FD4D5E323A6}">
      <dgm:prSet/>
      <dgm:spPr/>
      <dgm:t>
        <a:bodyPr/>
        <a:lstStyle/>
        <a:p>
          <a:endParaRPr lang="en-US"/>
        </a:p>
      </dgm:t>
    </dgm:pt>
    <dgm:pt modelId="{4DCE1AF0-7A8E-CD48-964F-1F468ED6EA8B}" type="sibTrans" cxnId="{8FB7620B-BD73-6F4C-9851-1FD4D5E323A6}">
      <dgm:prSet/>
      <dgm:spPr/>
      <dgm:t>
        <a:bodyPr/>
        <a:lstStyle/>
        <a:p>
          <a:endParaRPr lang="en-US"/>
        </a:p>
      </dgm:t>
    </dgm:pt>
    <dgm:pt modelId="{67396C9B-C2BB-2A4D-9256-E004D9407565}">
      <dgm:prSet/>
      <dgm:spPr/>
      <dgm:t>
        <a:bodyPr/>
        <a:lstStyle/>
        <a:p>
          <a:r>
            <a:rPr lang="en-US" dirty="0"/>
            <a:t>Formal rules that can complement and increase the effectiveness of informal rules.</a:t>
          </a:r>
        </a:p>
      </dgm:t>
    </dgm:pt>
    <dgm:pt modelId="{2E7DDCE2-9986-8342-847B-792B3489A38E}" type="parTrans" cxnId="{9A40B19D-6CD5-A54A-BFB6-D289E5F793B9}">
      <dgm:prSet/>
      <dgm:spPr/>
      <dgm:t>
        <a:bodyPr/>
        <a:lstStyle/>
        <a:p>
          <a:endParaRPr lang="en-US"/>
        </a:p>
      </dgm:t>
    </dgm:pt>
    <dgm:pt modelId="{A1FD82F5-64F1-3B41-8C3D-82CFE4FF3480}" type="sibTrans" cxnId="{9A40B19D-6CD5-A54A-BFB6-D289E5F793B9}">
      <dgm:prSet/>
      <dgm:spPr/>
      <dgm:t>
        <a:bodyPr/>
        <a:lstStyle/>
        <a:p>
          <a:endParaRPr lang="en-US"/>
        </a:p>
      </dgm:t>
    </dgm:pt>
    <dgm:pt modelId="{2319E38B-ABA5-F547-AD4B-AEE91E3D9E87}">
      <dgm:prSet/>
      <dgm:spPr/>
      <dgm:t>
        <a:bodyPr/>
        <a:lstStyle/>
        <a:p>
          <a:r>
            <a:rPr lang="en-US" dirty="0"/>
            <a:t>For example: political and judicial rules, economic rules, and contracts</a:t>
          </a:r>
        </a:p>
      </dgm:t>
    </dgm:pt>
    <dgm:pt modelId="{6563C618-7254-9A4F-88D4-9BBCF1A6C23E}" type="parTrans" cxnId="{FEDEC915-08EE-2949-B57B-39851AA239E1}">
      <dgm:prSet/>
      <dgm:spPr/>
      <dgm:t>
        <a:bodyPr/>
        <a:lstStyle/>
        <a:p>
          <a:endParaRPr lang="en-US"/>
        </a:p>
      </dgm:t>
    </dgm:pt>
    <dgm:pt modelId="{918F1761-B72A-5C42-BD5B-8D32207D6BE8}" type="sibTrans" cxnId="{FEDEC915-08EE-2949-B57B-39851AA239E1}">
      <dgm:prSet/>
      <dgm:spPr/>
      <dgm:t>
        <a:bodyPr/>
        <a:lstStyle/>
        <a:p>
          <a:endParaRPr lang="en-US"/>
        </a:p>
      </dgm:t>
    </dgm:pt>
    <dgm:pt modelId="{AF957B44-834C-6B42-8F19-476E28317475}">
      <dgm:prSet custT="1"/>
      <dgm:spPr/>
      <dgm:t>
        <a:bodyPr/>
        <a:lstStyle/>
        <a:p>
          <a:r>
            <a:rPr lang="en-US" sz="2000" b="1" dirty="0"/>
            <a:t>Enforcement</a:t>
          </a:r>
        </a:p>
      </dgm:t>
    </dgm:pt>
    <dgm:pt modelId="{F47B227A-2B1E-0F4D-9B78-4FE9DD5CCD57}" type="parTrans" cxnId="{C889DD32-0DC3-3644-9858-35C20EB8FC72}">
      <dgm:prSet/>
      <dgm:spPr/>
      <dgm:t>
        <a:bodyPr/>
        <a:lstStyle/>
        <a:p>
          <a:endParaRPr lang="en-US"/>
        </a:p>
      </dgm:t>
    </dgm:pt>
    <dgm:pt modelId="{F51A5974-F923-C74A-8907-CF86E6380201}" type="sibTrans" cxnId="{C889DD32-0DC3-3644-9858-35C20EB8FC72}">
      <dgm:prSet/>
      <dgm:spPr/>
      <dgm:t>
        <a:bodyPr/>
        <a:lstStyle/>
        <a:p>
          <a:endParaRPr lang="en-US"/>
        </a:p>
      </dgm:t>
    </dgm:pt>
    <dgm:pt modelId="{70E01FF0-3315-D448-B289-EF8D0732C49F}">
      <dgm:prSet/>
      <dgm:spPr/>
      <dgm:t>
        <a:bodyPr/>
        <a:lstStyle/>
        <a:p>
          <a:r>
            <a:rPr lang="en-US" dirty="0"/>
            <a:t>Effective judicial systems include well-specified bodies of law and agents like lawyers, arbitrators, and mediators.</a:t>
          </a:r>
        </a:p>
      </dgm:t>
    </dgm:pt>
    <dgm:pt modelId="{F4E8A9A8-2D0E-B148-AC03-70D0FC01D9DF}" type="parTrans" cxnId="{0119D820-FDC0-E543-921F-30533BCBDFEE}">
      <dgm:prSet/>
      <dgm:spPr/>
      <dgm:t>
        <a:bodyPr/>
        <a:lstStyle/>
        <a:p>
          <a:endParaRPr lang="en-US"/>
        </a:p>
      </dgm:t>
    </dgm:pt>
    <dgm:pt modelId="{80BDCC54-9E9C-E34C-B5AD-217C8BE3843D}" type="sibTrans" cxnId="{0119D820-FDC0-E543-921F-30533BCBDFEE}">
      <dgm:prSet/>
      <dgm:spPr/>
      <dgm:t>
        <a:bodyPr/>
        <a:lstStyle/>
        <a:p>
          <a:endParaRPr lang="en-US"/>
        </a:p>
      </dgm:t>
    </dgm:pt>
    <dgm:pt modelId="{48CA8AB5-6F3D-DF48-BC8B-3C03CF9F109A}">
      <dgm:prSet/>
      <dgm:spPr/>
      <dgm:t>
        <a:bodyPr/>
        <a:lstStyle/>
        <a:p>
          <a:r>
            <a:rPr lang="en-US" dirty="0"/>
            <a:t>Third worlds economies struggle to develop effective, low-cost enforcements of contracts, which is the most important source of historical stagnation and underdevelopment</a:t>
          </a:r>
        </a:p>
      </dgm:t>
    </dgm:pt>
    <dgm:pt modelId="{F2256C65-02F1-4744-BCDA-6C3D99C18694}" type="parTrans" cxnId="{801EFD7A-437F-5C4E-8470-913DBF98610B}">
      <dgm:prSet/>
      <dgm:spPr/>
      <dgm:t>
        <a:bodyPr/>
        <a:lstStyle/>
        <a:p>
          <a:endParaRPr lang="en-US"/>
        </a:p>
      </dgm:t>
    </dgm:pt>
    <dgm:pt modelId="{89107DBF-44AA-494D-9449-F7E20B5C8693}" type="sibTrans" cxnId="{801EFD7A-437F-5C4E-8470-913DBF98610B}">
      <dgm:prSet/>
      <dgm:spPr/>
      <dgm:t>
        <a:bodyPr/>
        <a:lstStyle/>
        <a:p>
          <a:endParaRPr lang="en-US"/>
        </a:p>
      </dgm:t>
    </dgm:pt>
    <dgm:pt modelId="{F7CA4E1B-5C58-FB4A-AB64-E201FC1D8811}">
      <dgm:prSet custT="1"/>
      <dgm:spPr/>
      <dgm:t>
        <a:bodyPr/>
        <a:lstStyle/>
        <a:p>
          <a:r>
            <a:rPr lang="en-US" sz="2000" b="1" dirty="0"/>
            <a:t>Institutions</a:t>
          </a:r>
        </a:p>
      </dgm:t>
    </dgm:pt>
    <dgm:pt modelId="{BCED18FA-1E9D-6B47-8275-72E8174AF17B}" type="parTrans" cxnId="{445A9C16-DF69-9D49-82AC-37B628F6225F}">
      <dgm:prSet/>
      <dgm:spPr/>
      <dgm:t>
        <a:bodyPr/>
        <a:lstStyle/>
        <a:p>
          <a:endParaRPr lang="en-US"/>
        </a:p>
      </dgm:t>
    </dgm:pt>
    <dgm:pt modelId="{ED5DDBA6-9825-9845-9398-4B996845EE0B}" type="sibTrans" cxnId="{445A9C16-DF69-9D49-82AC-37B628F6225F}">
      <dgm:prSet/>
      <dgm:spPr/>
      <dgm:t>
        <a:bodyPr/>
        <a:lstStyle/>
        <a:p>
          <a:endParaRPr lang="en-US"/>
        </a:p>
      </dgm:t>
    </dgm:pt>
    <dgm:pt modelId="{1B64B026-27BE-CF43-972F-E51738B6A56A}">
      <dgm:prSet/>
      <dgm:spPr/>
      <dgm:t>
        <a:bodyPr/>
        <a:lstStyle/>
        <a:p>
          <a:r>
            <a:rPr lang="en-US" dirty="0"/>
            <a:t>Need resources to define and protect property rights and to enforce agreements</a:t>
          </a:r>
        </a:p>
      </dgm:t>
    </dgm:pt>
    <dgm:pt modelId="{1CE1ECE8-685E-144E-917C-70E49E9B6DAA}" type="parTrans" cxnId="{89DEB74A-741B-594E-826F-414A1A0DD636}">
      <dgm:prSet/>
      <dgm:spPr/>
      <dgm:t>
        <a:bodyPr/>
        <a:lstStyle/>
        <a:p>
          <a:endParaRPr lang="en-US"/>
        </a:p>
      </dgm:t>
    </dgm:pt>
    <dgm:pt modelId="{D078D21B-F36D-FC4F-BA11-4958A32C86EA}" type="sibTrans" cxnId="{89DEB74A-741B-594E-826F-414A1A0DD636}">
      <dgm:prSet/>
      <dgm:spPr/>
      <dgm:t>
        <a:bodyPr/>
        <a:lstStyle/>
        <a:p>
          <a:endParaRPr lang="en-US"/>
        </a:p>
      </dgm:t>
    </dgm:pt>
    <dgm:pt modelId="{2DAA3549-6533-614C-80BF-E7D524ED4D89}">
      <dgm:prSet/>
      <dgm:spPr/>
      <dgm:t>
        <a:bodyPr/>
        <a:lstStyle/>
        <a:p>
          <a:r>
            <a:rPr lang="en-US" dirty="0"/>
            <a:t>These resources work to transform the inputs and output goods and services.</a:t>
          </a:r>
        </a:p>
      </dgm:t>
    </dgm:pt>
    <dgm:pt modelId="{9633392C-53A6-FE4E-835C-939420D9D798}" type="parTrans" cxnId="{76170CD1-7C0C-1D4C-B849-C0DBF94EA75D}">
      <dgm:prSet/>
      <dgm:spPr/>
      <dgm:t>
        <a:bodyPr/>
        <a:lstStyle/>
        <a:p>
          <a:endParaRPr lang="en-US"/>
        </a:p>
      </dgm:t>
    </dgm:pt>
    <dgm:pt modelId="{A6D8F1BC-49EA-F14D-A213-28E16A330B72}" type="sibTrans" cxnId="{76170CD1-7C0C-1D4C-B849-C0DBF94EA75D}">
      <dgm:prSet/>
      <dgm:spPr/>
      <dgm:t>
        <a:bodyPr/>
        <a:lstStyle/>
        <a:p>
          <a:endParaRPr lang="en-US"/>
        </a:p>
      </dgm:t>
    </dgm:pt>
    <dgm:pt modelId="{2E5956A4-7BC6-CD47-86E3-3E5C6BC976B3}" type="pres">
      <dgm:prSet presAssocID="{9DEAE08C-F2F3-1C49-91A4-0852FDEE557E}" presName="linear" presStyleCnt="0">
        <dgm:presLayoutVars>
          <dgm:dir/>
          <dgm:animLvl val="lvl"/>
          <dgm:resizeHandles val="exact"/>
        </dgm:presLayoutVars>
      </dgm:prSet>
      <dgm:spPr/>
    </dgm:pt>
    <dgm:pt modelId="{062E9A81-F936-0A4A-8FB9-80AC28A503F0}" type="pres">
      <dgm:prSet presAssocID="{14BABCC8-7D10-F048-8026-53266BE52470}" presName="parentLin" presStyleCnt="0"/>
      <dgm:spPr/>
    </dgm:pt>
    <dgm:pt modelId="{99770EC7-C47D-2B42-A267-CAA8493ED2D7}" type="pres">
      <dgm:prSet presAssocID="{14BABCC8-7D10-F048-8026-53266BE52470}" presName="parentLeftMargin" presStyleLbl="node1" presStyleIdx="0" presStyleCnt="3"/>
      <dgm:spPr/>
    </dgm:pt>
    <dgm:pt modelId="{46B566EA-5632-FA42-B133-1673213048DB}" type="pres">
      <dgm:prSet presAssocID="{14BABCC8-7D10-F048-8026-53266BE52470}" presName="parentText" presStyleLbl="node1" presStyleIdx="0" presStyleCnt="3">
        <dgm:presLayoutVars>
          <dgm:chMax val="0"/>
          <dgm:bulletEnabled val="1"/>
        </dgm:presLayoutVars>
      </dgm:prSet>
      <dgm:spPr/>
    </dgm:pt>
    <dgm:pt modelId="{C6F31A7E-A3C4-CB4F-AC9D-1958F3214277}" type="pres">
      <dgm:prSet presAssocID="{14BABCC8-7D10-F048-8026-53266BE52470}" presName="negativeSpace" presStyleCnt="0"/>
      <dgm:spPr/>
    </dgm:pt>
    <dgm:pt modelId="{1B907BF3-EDB6-8E45-A020-D67C4500544C}" type="pres">
      <dgm:prSet presAssocID="{14BABCC8-7D10-F048-8026-53266BE52470}" presName="childText" presStyleLbl="conFgAcc1" presStyleIdx="0" presStyleCnt="3">
        <dgm:presLayoutVars>
          <dgm:bulletEnabled val="1"/>
        </dgm:presLayoutVars>
      </dgm:prSet>
      <dgm:spPr/>
    </dgm:pt>
    <dgm:pt modelId="{0A7EE915-C401-2843-8A77-CB7B5CF4D221}" type="pres">
      <dgm:prSet presAssocID="{4DCE1AF0-7A8E-CD48-964F-1F468ED6EA8B}" presName="spaceBetweenRectangles" presStyleCnt="0"/>
      <dgm:spPr/>
    </dgm:pt>
    <dgm:pt modelId="{A26C63F3-5DAF-354D-814C-9F869A7E8E43}" type="pres">
      <dgm:prSet presAssocID="{AF957B44-834C-6B42-8F19-476E28317475}" presName="parentLin" presStyleCnt="0"/>
      <dgm:spPr/>
    </dgm:pt>
    <dgm:pt modelId="{F4ECCE88-82CA-2F4E-A61A-629C7BF3FBF2}" type="pres">
      <dgm:prSet presAssocID="{AF957B44-834C-6B42-8F19-476E28317475}" presName="parentLeftMargin" presStyleLbl="node1" presStyleIdx="0" presStyleCnt="3"/>
      <dgm:spPr/>
    </dgm:pt>
    <dgm:pt modelId="{E4715C8B-4E99-C248-B052-EB19C720F7AB}" type="pres">
      <dgm:prSet presAssocID="{AF957B44-834C-6B42-8F19-476E28317475}" presName="parentText" presStyleLbl="node1" presStyleIdx="1" presStyleCnt="3">
        <dgm:presLayoutVars>
          <dgm:chMax val="0"/>
          <dgm:bulletEnabled val="1"/>
        </dgm:presLayoutVars>
      </dgm:prSet>
      <dgm:spPr/>
    </dgm:pt>
    <dgm:pt modelId="{65A3BC9C-AB29-B54E-9BD4-47CF7E99BF30}" type="pres">
      <dgm:prSet presAssocID="{AF957B44-834C-6B42-8F19-476E28317475}" presName="negativeSpace" presStyleCnt="0"/>
      <dgm:spPr/>
    </dgm:pt>
    <dgm:pt modelId="{EB260646-4AB7-524C-B46F-61A4B55F5604}" type="pres">
      <dgm:prSet presAssocID="{AF957B44-834C-6B42-8F19-476E28317475}" presName="childText" presStyleLbl="conFgAcc1" presStyleIdx="1" presStyleCnt="3">
        <dgm:presLayoutVars>
          <dgm:bulletEnabled val="1"/>
        </dgm:presLayoutVars>
      </dgm:prSet>
      <dgm:spPr/>
    </dgm:pt>
    <dgm:pt modelId="{48CD29FF-AA70-1E47-8BD8-A68F254B26A8}" type="pres">
      <dgm:prSet presAssocID="{F51A5974-F923-C74A-8907-CF86E6380201}" presName="spaceBetweenRectangles" presStyleCnt="0"/>
      <dgm:spPr/>
    </dgm:pt>
    <dgm:pt modelId="{A2D3CA19-6DA0-4440-AD72-0E36286702F1}" type="pres">
      <dgm:prSet presAssocID="{F7CA4E1B-5C58-FB4A-AB64-E201FC1D8811}" presName="parentLin" presStyleCnt="0"/>
      <dgm:spPr/>
    </dgm:pt>
    <dgm:pt modelId="{A5686805-DE8C-D046-9E55-102CE6D79A95}" type="pres">
      <dgm:prSet presAssocID="{F7CA4E1B-5C58-FB4A-AB64-E201FC1D8811}" presName="parentLeftMargin" presStyleLbl="node1" presStyleIdx="1" presStyleCnt="3"/>
      <dgm:spPr/>
    </dgm:pt>
    <dgm:pt modelId="{E4D3567D-DE5B-3E44-8706-DDD5937D3CB0}" type="pres">
      <dgm:prSet presAssocID="{F7CA4E1B-5C58-FB4A-AB64-E201FC1D8811}" presName="parentText" presStyleLbl="node1" presStyleIdx="2" presStyleCnt="3">
        <dgm:presLayoutVars>
          <dgm:chMax val="0"/>
          <dgm:bulletEnabled val="1"/>
        </dgm:presLayoutVars>
      </dgm:prSet>
      <dgm:spPr/>
    </dgm:pt>
    <dgm:pt modelId="{0D889BDD-BCAF-1245-AF1F-5E98889596E8}" type="pres">
      <dgm:prSet presAssocID="{F7CA4E1B-5C58-FB4A-AB64-E201FC1D8811}" presName="negativeSpace" presStyleCnt="0"/>
      <dgm:spPr/>
    </dgm:pt>
    <dgm:pt modelId="{4D55D90B-F764-7E45-A2A1-D13F437DA14F}" type="pres">
      <dgm:prSet presAssocID="{F7CA4E1B-5C58-FB4A-AB64-E201FC1D8811}" presName="childText" presStyleLbl="conFgAcc1" presStyleIdx="2" presStyleCnt="3">
        <dgm:presLayoutVars>
          <dgm:bulletEnabled val="1"/>
        </dgm:presLayoutVars>
      </dgm:prSet>
      <dgm:spPr/>
    </dgm:pt>
  </dgm:ptLst>
  <dgm:cxnLst>
    <dgm:cxn modelId="{8FB7620B-BD73-6F4C-9851-1FD4D5E323A6}" srcId="{9DEAE08C-F2F3-1C49-91A4-0852FDEE557E}" destId="{14BABCC8-7D10-F048-8026-53266BE52470}" srcOrd="0" destOrd="0" parTransId="{05AF48DC-491C-8842-8C8E-0CA4CC6FD380}" sibTransId="{4DCE1AF0-7A8E-CD48-964F-1F468ED6EA8B}"/>
    <dgm:cxn modelId="{FEDEC915-08EE-2949-B57B-39851AA239E1}" srcId="{14BABCC8-7D10-F048-8026-53266BE52470}" destId="{2319E38B-ABA5-F547-AD4B-AEE91E3D9E87}" srcOrd="1" destOrd="0" parTransId="{6563C618-7254-9A4F-88D4-9BBCF1A6C23E}" sibTransId="{918F1761-B72A-5C42-BD5B-8D32207D6BE8}"/>
    <dgm:cxn modelId="{445A9C16-DF69-9D49-82AC-37B628F6225F}" srcId="{9DEAE08C-F2F3-1C49-91A4-0852FDEE557E}" destId="{F7CA4E1B-5C58-FB4A-AB64-E201FC1D8811}" srcOrd="2" destOrd="0" parTransId="{BCED18FA-1E9D-6B47-8275-72E8174AF17B}" sibTransId="{ED5DDBA6-9825-9845-9398-4B996845EE0B}"/>
    <dgm:cxn modelId="{0119D820-FDC0-E543-921F-30533BCBDFEE}" srcId="{AF957B44-834C-6B42-8F19-476E28317475}" destId="{70E01FF0-3315-D448-B289-EF8D0732C49F}" srcOrd="0" destOrd="0" parTransId="{F4E8A9A8-2D0E-B148-AC03-70D0FC01D9DF}" sibTransId="{80BDCC54-9E9C-E34C-B5AD-217C8BE3843D}"/>
    <dgm:cxn modelId="{D27D5A27-ADC7-1947-9B1C-617C69440F72}" type="presOf" srcId="{67396C9B-C2BB-2A4D-9256-E004D9407565}" destId="{1B907BF3-EDB6-8E45-A020-D67C4500544C}" srcOrd="0" destOrd="0" presId="urn:microsoft.com/office/officeart/2005/8/layout/list1"/>
    <dgm:cxn modelId="{9C883929-7F4A-3A4C-861E-961389E37E8F}" type="presOf" srcId="{F7CA4E1B-5C58-FB4A-AB64-E201FC1D8811}" destId="{E4D3567D-DE5B-3E44-8706-DDD5937D3CB0}" srcOrd="1" destOrd="0" presId="urn:microsoft.com/office/officeart/2005/8/layout/list1"/>
    <dgm:cxn modelId="{4068672A-5532-9B40-823F-D4C0D472A81C}" type="presOf" srcId="{AF957B44-834C-6B42-8F19-476E28317475}" destId="{E4715C8B-4E99-C248-B052-EB19C720F7AB}" srcOrd="1" destOrd="0" presId="urn:microsoft.com/office/officeart/2005/8/layout/list1"/>
    <dgm:cxn modelId="{0E0B8D32-CB34-D443-9C9F-D34745761CA1}" type="presOf" srcId="{70E01FF0-3315-D448-B289-EF8D0732C49F}" destId="{EB260646-4AB7-524C-B46F-61A4B55F5604}" srcOrd="0" destOrd="0" presId="urn:microsoft.com/office/officeart/2005/8/layout/list1"/>
    <dgm:cxn modelId="{C889DD32-0DC3-3644-9858-35C20EB8FC72}" srcId="{9DEAE08C-F2F3-1C49-91A4-0852FDEE557E}" destId="{AF957B44-834C-6B42-8F19-476E28317475}" srcOrd="1" destOrd="0" parTransId="{F47B227A-2B1E-0F4D-9B78-4FE9DD5CCD57}" sibTransId="{F51A5974-F923-C74A-8907-CF86E6380201}"/>
    <dgm:cxn modelId="{AD7D0937-A4D5-D044-82AA-D4CECDF75535}" type="presOf" srcId="{14BABCC8-7D10-F048-8026-53266BE52470}" destId="{99770EC7-C47D-2B42-A267-CAA8493ED2D7}" srcOrd="0" destOrd="0" presId="urn:microsoft.com/office/officeart/2005/8/layout/list1"/>
    <dgm:cxn modelId="{E7EAD940-96E5-DA47-8E6D-DA0C39222BCC}" type="presOf" srcId="{2319E38B-ABA5-F547-AD4B-AEE91E3D9E87}" destId="{1B907BF3-EDB6-8E45-A020-D67C4500544C}" srcOrd="0" destOrd="1" presId="urn:microsoft.com/office/officeart/2005/8/layout/list1"/>
    <dgm:cxn modelId="{00820E61-EC90-024C-ACE1-2EAAB2BC33A1}" type="presOf" srcId="{F7CA4E1B-5C58-FB4A-AB64-E201FC1D8811}" destId="{A5686805-DE8C-D046-9E55-102CE6D79A95}" srcOrd="0" destOrd="0" presId="urn:microsoft.com/office/officeart/2005/8/layout/list1"/>
    <dgm:cxn modelId="{F423CF63-EB7F-F342-94B3-E5A5B32432BA}" type="presOf" srcId="{1B64B026-27BE-CF43-972F-E51738B6A56A}" destId="{4D55D90B-F764-7E45-A2A1-D13F437DA14F}" srcOrd="0" destOrd="0" presId="urn:microsoft.com/office/officeart/2005/8/layout/list1"/>
    <dgm:cxn modelId="{89DEB74A-741B-594E-826F-414A1A0DD636}" srcId="{F7CA4E1B-5C58-FB4A-AB64-E201FC1D8811}" destId="{1B64B026-27BE-CF43-972F-E51738B6A56A}" srcOrd="0" destOrd="0" parTransId="{1CE1ECE8-685E-144E-917C-70E49E9B6DAA}" sibTransId="{D078D21B-F36D-FC4F-BA11-4958A32C86EA}"/>
    <dgm:cxn modelId="{40331B76-2B6D-D345-9B71-4243113318F3}" type="presOf" srcId="{14BABCC8-7D10-F048-8026-53266BE52470}" destId="{46B566EA-5632-FA42-B133-1673213048DB}" srcOrd="1" destOrd="0" presId="urn:microsoft.com/office/officeart/2005/8/layout/list1"/>
    <dgm:cxn modelId="{DE734658-DA24-0A44-9ED4-67EC0BA86B0D}" type="presOf" srcId="{2DAA3549-6533-614C-80BF-E7D524ED4D89}" destId="{4D55D90B-F764-7E45-A2A1-D13F437DA14F}" srcOrd="0" destOrd="1" presId="urn:microsoft.com/office/officeart/2005/8/layout/list1"/>
    <dgm:cxn modelId="{65BCF078-A642-FD46-A1FE-ED2F5CE5BFE6}" type="presOf" srcId="{AF957B44-834C-6B42-8F19-476E28317475}" destId="{F4ECCE88-82CA-2F4E-A61A-629C7BF3FBF2}" srcOrd="0" destOrd="0" presId="urn:microsoft.com/office/officeart/2005/8/layout/list1"/>
    <dgm:cxn modelId="{801EFD7A-437F-5C4E-8470-913DBF98610B}" srcId="{AF957B44-834C-6B42-8F19-476E28317475}" destId="{48CA8AB5-6F3D-DF48-BC8B-3C03CF9F109A}" srcOrd="1" destOrd="0" parTransId="{F2256C65-02F1-4744-BCDA-6C3D99C18694}" sibTransId="{89107DBF-44AA-494D-9449-F7E20B5C8693}"/>
    <dgm:cxn modelId="{9A40B19D-6CD5-A54A-BFB6-D289E5F793B9}" srcId="{14BABCC8-7D10-F048-8026-53266BE52470}" destId="{67396C9B-C2BB-2A4D-9256-E004D9407565}" srcOrd="0" destOrd="0" parTransId="{2E7DDCE2-9986-8342-847B-792B3489A38E}" sibTransId="{A1FD82F5-64F1-3B41-8C3D-82CFE4FF3480}"/>
    <dgm:cxn modelId="{6462C3B8-64DD-F34B-B390-EC4A1AC4E001}" type="presOf" srcId="{48CA8AB5-6F3D-DF48-BC8B-3C03CF9F109A}" destId="{EB260646-4AB7-524C-B46F-61A4B55F5604}" srcOrd="0" destOrd="1" presId="urn:microsoft.com/office/officeart/2005/8/layout/list1"/>
    <dgm:cxn modelId="{76170CD1-7C0C-1D4C-B849-C0DBF94EA75D}" srcId="{F7CA4E1B-5C58-FB4A-AB64-E201FC1D8811}" destId="{2DAA3549-6533-614C-80BF-E7D524ED4D89}" srcOrd="1" destOrd="0" parTransId="{9633392C-53A6-FE4E-835C-939420D9D798}" sibTransId="{A6D8F1BC-49EA-F14D-A213-28E16A330B72}"/>
    <dgm:cxn modelId="{6E334FD3-AF2F-5A4E-BDE4-3520CF73179B}" type="presOf" srcId="{9DEAE08C-F2F3-1C49-91A4-0852FDEE557E}" destId="{2E5956A4-7BC6-CD47-86E3-3E5C6BC976B3}" srcOrd="0" destOrd="0" presId="urn:microsoft.com/office/officeart/2005/8/layout/list1"/>
    <dgm:cxn modelId="{B243C15C-C3C8-7445-9CB5-F55F5F6DE695}" type="presParOf" srcId="{2E5956A4-7BC6-CD47-86E3-3E5C6BC976B3}" destId="{062E9A81-F936-0A4A-8FB9-80AC28A503F0}" srcOrd="0" destOrd="0" presId="urn:microsoft.com/office/officeart/2005/8/layout/list1"/>
    <dgm:cxn modelId="{0EE93D88-7749-DA4B-87B3-B428813A1BAA}" type="presParOf" srcId="{062E9A81-F936-0A4A-8FB9-80AC28A503F0}" destId="{99770EC7-C47D-2B42-A267-CAA8493ED2D7}" srcOrd="0" destOrd="0" presId="urn:microsoft.com/office/officeart/2005/8/layout/list1"/>
    <dgm:cxn modelId="{97F5DF92-D6E1-8446-ACF3-B26F8D7F961C}" type="presParOf" srcId="{062E9A81-F936-0A4A-8FB9-80AC28A503F0}" destId="{46B566EA-5632-FA42-B133-1673213048DB}" srcOrd="1" destOrd="0" presId="urn:microsoft.com/office/officeart/2005/8/layout/list1"/>
    <dgm:cxn modelId="{5B77EBE5-3A95-8C47-B088-7165B55ADAEF}" type="presParOf" srcId="{2E5956A4-7BC6-CD47-86E3-3E5C6BC976B3}" destId="{C6F31A7E-A3C4-CB4F-AC9D-1958F3214277}" srcOrd="1" destOrd="0" presId="urn:microsoft.com/office/officeart/2005/8/layout/list1"/>
    <dgm:cxn modelId="{CE82E1B5-96CB-C048-9D10-93E64595B672}" type="presParOf" srcId="{2E5956A4-7BC6-CD47-86E3-3E5C6BC976B3}" destId="{1B907BF3-EDB6-8E45-A020-D67C4500544C}" srcOrd="2" destOrd="0" presId="urn:microsoft.com/office/officeart/2005/8/layout/list1"/>
    <dgm:cxn modelId="{F8D3E7E2-4B2C-F041-8278-B51937A11D13}" type="presParOf" srcId="{2E5956A4-7BC6-CD47-86E3-3E5C6BC976B3}" destId="{0A7EE915-C401-2843-8A77-CB7B5CF4D221}" srcOrd="3" destOrd="0" presId="urn:microsoft.com/office/officeart/2005/8/layout/list1"/>
    <dgm:cxn modelId="{B5ACE646-B15D-4A47-AD8E-8FAE39690574}" type="presParOf" srcId="{2E5956A4-7BC6-CD47-86E3-3E5C6BC976B3}" destId="{A26C63F3-5DAF-354D-814C-9F869A7E8E43}" srcOrd="4" destOrd="0" presId="urn:microsoft.com/office/officeart/2005/8/layout/list1"/>
    <dgm:cxn modelId="{47D85C46-6E78-ED4B-BAA2-B7D9103E9E41}" type="presParOf" srcId="{A26C63F3-5DAF-354D-814C-9F869A7E8E43}" destId="{F4ECCE88-82CA-2F4E-A61A-629C7BF3FBF2}" srcOrd="0" destOrd="0" presId="urn:microsoft.com/office/officeart/2005/8/layout/list1"/>
    <dgm:cxn modelId="{CC9F7E1F-C110-5649-AC6B-BDDAF08EF813}" type="presParOf" srcId="{A26C63F3-5DAF-354D-814C-9F869A7E8E43}" destId="{E4715C8B-4E99-C248-B052-EB19C720F7AB}" srcOrd="1" destOrd="0" presId="urn:microsoft.com/office/officeart/2005/8/layout/list1"/>
    <dgm:cxn modelId="{D1192F67-E469-5941-84E8-02036A4DD4F6}" type="presParOf" srcId="{2E5956A4-7BC6-CD47-86E3-3E5C6BC976B3}" destId="{65A3BC9C-AB29-B54E-9BD4-47CF7E99BF30}" srcOrd="5" destOrd="0" presId="urn:microsoft.com/office/officeart/2005/8/layout/list1"/>
    <dgm:cxn modelId="{2E662503-8BF3-CA43-9ADD-F09B90B22012}" type="presParOf" srcId="{2E5956A4-7BC6-CD47-86E3-3E5C6BC976B3}" destId="{EB260646-4AB7-524C-B46F-61A4B55F5604}" srcOrd="6" destOrd="0" presId="urn:microsoft.com/office/officeart/2005/8/layout/list1"/>
    <dgm:cxn modelId="{48BDB9F8-6861-084A-8F28-112C62FBFA97}" type="presParOf" srcId="{2E5956A4-7BC6-CD47-86E3-3E5C6BC976B3}" destId="{48CD29FF-AA70-1E47-8BD8-A68F254B26A8}" srcOrd="7" destOrd="0" presId="urn:microsoft.com/office/officeart/2005/8/layout/list1"/>
    <dgm:cxn modelId="{BB46241A-D8EE-FE4C-885C-4D7E02BB3E1F}" type="presParOf" srcId="{2E5956A4-7BC6-CD47-86E3-3E5C6BC976B3}" destId="{A2D3CA19-6DA0-4440-AD72-0E36286702F1}" srcOrd="8" destOrd="0" presId="urn:microsoft.com/office/officeart/2005/8/layout/list1"/>
    <dgm:cxn modelId="{E56ECA5E-75F0-044F-8726-96A0DD113428}" type="presParOf" srcId="{A2D3CA19-6DA0-4440-AD72-0E36286702F1}" destId="{A5686805-DE8C-D046-9E55-102CE6D79A95}" srcOrd="0" destOrd="0" presId="urn:microsoft.com/office/officeart/2005/8/layout/list1"/>
    <dgm:cxn modelId="{D791770B-318F-EC4B-BC87-CF18903B21B7}" type="presParOf" srcId="{A2D3CA19-6DA0-4440-AD72-0E36286702F1}" destId="{E4D3567D-DE5B-3E44-8706-DDD5937D3CB0}" srcOrd="1" destOrd="0" presId="urn:microsoft.com/office/officeart/2005/8/layout/list1"/>
    <dgm:cxn modelId="{0E17AAB1-883F-9349-A2FB-D77F344383CE}" type="presParOf" srcId="{2E5956A4-7BC6-CD47-86E3-3E5C6BC976B3}" destId="{0D889BDD-BCAF-1245-AF1F-5E98889596E8}" srcOrd="9" destOrd="0" presId="urn:microsoft.com/office/officeart/2005/8/layout/list1"/>
    <dgm:cxn modelId="{12E31467-0409-0F46-B60C-6BB264CA134C}" type="presParOf" srcId="{2E5956A4-7BC6-CD47-86E3-3E5C6BC976B3}" destId="{4D55D90B-F764-7E45-A2A1-D13F437DA14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F088F5-183D-4F9E-8471-DA4A17353C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C2FD8F8-D1CF-4237-B8D7-566B3E077E3C}">
      <dgm:prSet/>
      <dgm:spPr/>
      <dgm:t>
        <a:bodyPr/>
        <a:lstStyle/>
        <a:p>
          <a:r>
            <a:rPr lang="en-US" dirty="0"/>
            <a:t>Path dependence is the key to an analytical understanding of long-run change in property rights.</a:t>
          </a:r>
        </a:p>
      </dgm:t>
    </dgm:pt>
    <dgm:pt modelId="{2229EEC8-93A4-4E2D-9BA0-9125B0E50CDE}" type="parTrans" cxnId="{239CC5FC-8D31-452F-AC1E-EFC02B9E2F9C}">
      <dgm:prSet/>
      <dgm:spPr/>
      <dgm:t>
        <a:bodyPr/>
        <a:lstStyle/>
        <a:p>
          <a:endParaRPr lang="en-US"/>
        </a:p>
      </dgm:t>
    </dgm:pt>
    <dgm:pt modelId="{3986962A-BFDB-4872-A3CA-0BD509BF17AD}" type="sibTrans" cxnId="{239CC5FC-8D31-452F-AC1E-EFC02B9E2F9C}">
      <dgm:prSet/>
      <dgm:spPr/>
      <dgm:t>
        <a:bodyPr/>
        <a:lstStyle/>
        <a:p>
          <a:endParaRPr lang="en-US"/>
        </a:p>
      </dgm:t>
    </dgm:pt>
    <dgm:pt modelId="{A2FF9216-6B4E-45E4-AF49-BF60D0B63A21}">
      <dgm:prSet/>
      <dgm:spPr/>
      <dgm:t>
        <a:bodyPr/>
        <a:lstStyle/>
        <a:p>
          <a:r>
            <a:rPr lang="en-US" dirty="0"/>
            <a:t>Property rights and economic incentives are the underpinning determinants of economic performance.</a:t>
          </a:r>
        </a:p>
      </dgm:t>
    </dgm:pt>
    <dgm:pt modelId="{3FBDEFF3-1C55-4365-B518-7BC95CB2F9A0}" type="parTrans" cxnId="{A4B7691B-70CC-4DED-A2AA-D2140FCD678F}">
      <dgm:prSet/>
      <dgm:spPr/>
      <dgm:t>
        <a:bodyPr/>
        <a:lstStyle/>
        <a:p>
          <a:endParaRPr lang="en-US"/>
        </a:p>
      </dgm:t>
    </dgm:pt>
    <dgm:pt modelId="{FD8C7FF3-0EF7-4E60-BD72-F6BF316D9023}" type="sibTrans" cxnId="{A4B7691B-70CC-4DED-A2AA-D2140FCD678F}">
      <dgm:prSet/>
      <dgm:spPr/>
      <dgm:t>
        <a:bodyPr/>
        <a:lstStyle/>
        <a:p>
          <a:endParaRPr lang="en-US"/>
        </a:p>
      </dgm:t>
    </dgm:pt>
    <dgm:pt modelId="{F5D26157-4B1E-4BD0-BA11-E0EDA306AF2E}">
      <dgm:prSet/>
      <dgm:spPr/>
      <dgm:t>
        <a:bodyPr/>
        <a:lstStyle/>
        <a:p>
          <a:r>
            <a:rPr lang="en-US" dirty="0"/>
            <a:t>One gets efficient institutions by a political entity that has built-in economic incentives to create and enforce efficient property rights.</a:t>
          </a:r>
        </a:p>
      </dgm:t>
    </dgm:pt>
    <dgm:pt modelId="{DCEECDC2-21B0-433C-A9BC-584483D94182}" type="parTrans" cxnId="{59D6B752-537E-4FC2-A77D-AA76237144B8}">
      <dgm:prSet/>
      <dgm:spPr/>
      <dgm:t>
        <a:bodyPr/>
        <a:lstStyle/>
        <a:p>
          <a:endParaRPr lang="en-US"/>
        </a:p>
      </dgm:t>
    </dgm:pt>
    <dgm:pt modelId="{DAE01DB1-5F8F-40AE-A202-5D9383CF8620}" type="sibTrans" cxnId="{59D6B752-537E-4FC2-A77D-AA76237144B8}">
      <dgm:prSet/>
      <dgm:spPr/>
      <dgm:t>
        <a:bodyPr/>
        <a:lstStyle/>
        <a:p>
          <a:endParaRPr lang="en-US"/>
        </a:p>
      </dgm:t>
    </dgm:pt>
    <dgm:pt modelId="{453E7D2D-FE67-3543-8FED-493B34C7159A}" type="pres">
      <dgm:prSet presAssocID="{5FF088F5-183D-4F9E-8471-DA4A17353C9C}" presName="vert0" presStyleCnt="0">
        <dgm:presLayoutVars>
          <dgm:dir/>
          <dgm:animOne val="branch"/>
          <dgm:animLvl val="lvl"/>
        </dgm:presLayoutVars>
      </dgm:prSet>
      <dgm:spPr/>
    </dgm:pt>
    <dgm:pt modelId="{400BD5D3-97C4-8A4A-B8F3-55A730848EB2}" type="pres">
      <dgm:prSet presAssocID="{AC2FD8F8-D1CF-4237-B8D7-566B3E077E3C}" presName="thickLine" presStyleLbl="alignNode1" presStyleIdx="0" presStyleCnt="3"/>
      <dgm:spPr/>
    </dgm:pt>
    <dgm:pt modelId="{D77C5EB6-B40D-EE4F-AA23-CFB95FA170AD}" type="pres">
      <dgm:prSet presAssocID="{AC2FD8F8-D1CF-4237-B8D7-566B3E077E3C}" presName="horz1" presStyleCnt="0"/>
      <dgm:spPr/>
    </dgm:pt>
    <dgm:pt modelId="{2B1C3F2D-82F4-7346-AC7E-AB68EBAC3E37}" type="pres">
      <dgm:prSet presAssocID="{AC2FD8F8-D1CF-4237-B8D7-566B3E077E3C}" presName="tx1" presStyleLbl="revTx" presStyleIdx="0" presStyleCnt="3"/>
      <dgm:spPr/>
    </dgm:pt>
    <dgm:pt modelId="{1373C1BF-C406-F541-853A-EE6E2A368741}" type="pres">
      <dgm:prSet presAssocID="{AC2FD8F8-D1CF-4237-B8D7-566B3E077E3C}" presName="vert1" presStyleCnt="0"/>
      <dgm:spPr/>
    </dgm:pt>
    <dgm:pt modelId="{08B44F98-F0EC-F741-9449-02AD9584C0BC}" type="pres">
      <dgm:prSet presAssocID="{A2FF9216-6B4E-45E4-AF49-BF60D0B63A21}" presName="thickLine" presStyleLbl="alignNode1" presStyleIdx="1" presStyleCnt="3"/>
      <dgm:spPr/>
    </dgm:pt>
    <dgm:pt modelId="{67F7DB53-8B8F-7C4A-9862-940716774A7D}" type="pres">
      <dgm:prSet presAssocID="{A2FF9216-6B4E-45E4-AF49-BF60D0B63A21}" presName="horz1" presStyleCnt="0"/>
      <dgm:spPr/>
    </dgm:pt>
    <dgm:pt modelId="{A5F4F388-59E8-744E-B0F5-F29302DB5778}" type="pres">
      <dgm:prSet presAssocID="{A2FF9216-6B4E-45E4-AF49-BF60D0B63A21}" presName="tx1" presStyleLbl="revTx" presStyleIdx="1" presStyleCnt="3"/>
      <dgm:spPr/>
    </dgm:pt>
    <dgm:pt modelId="{5EEE0578-7231-144E-BD94-A43C27BD1AC2}" type="pres">
      <dgm:prSet presAssocID="{A2FF9216-6B4E-45E4-AF49-BF60D0B63A21}" presName="vert1" presStyleCnt="0"/>
      <dgm:spPr/>
    </dgm:pt>
    <dgm:pt modelId="{321B11D2-E806-614E-AF3C-E7897A4DFE09}" type="pres">
      <dgm:prSet presAssocID="{F5D26157-4B1E-4BD0-BA11-E0EDA306AF2E}" presName="thickLine" presStyleLbl="alignNode1" presStyleIdx="2" presStyleCnt="3"/>
      <dgm:spPr/>
    </dgm:pt>
    <dgm:pt modelId="{6069AF5D-D08F-D549-8DFC-884A4E12D9F1}" type="pres">
      <dgm:prSet presAssocID="{F5D26157-4B1E-4BD0-BA11-E0EDA306AF2E}" presName="horz1" presStyleCnt="0"/>
      <dgm:spPr/>
    </dgm:pt>
    <dgm:pt modelId="{9875894F-EF07-304F-BBDF-8E685FF850C3}" type="pres">
      <dgm:prSet presAssocID="{F5D26157-4B1E-4BD0-BA11-E0EDA306AF2E}" presName="tx1" presStyleLbl="revTx" presStyleIdx="2" presStyleCnt="3"/>
      <dgm:spPr/>
    </dgm:pt>
    <dgm:pt modelId="{74CEACEC-1719-C54C-82B4-68194E10ED59}" type="pres">
      <dgm:prSet presAssocID="{F5D26157-4B1E-4BD0-BA11-E0EDA306AF2E}" presName="vert1" presStyleCnt="0"/>
      <dgm:spPr/>
    </dgm:pt>
  </dgm:ptLst>
  <dgm:cxnLst>
    <dgm:cxn modelId="{E113E005-B73B-204D-8705-C62952CCD337}" type="presOf" srcId="{A2FF9216-6B4E-45E4-AF49-BF60D0B63A21}" destId="{A5F4F388-59E8-744E-B0F5-F29302DB5778}" srcOrd="0" destOrd="0" presId="urn:microsoft.com/office/officeart/2008/layout/LinedList"/>
    <dgm:cxn modelId="{A4B7691B-70CC-4DED-A2AA-D2140FCD678F}" srcId="{5FF088F5-183D-4F9E-8471-DA4A17353C9C}" destId="{A2FF9216-6B4E-45E4-AF49-BF60D0B63A21}" srcOrd="1" destOrd="0" parTransId="{3FBDEFF3-1C55-4365-B518-7BC95CB2F9A0}" sibTransId="{FD8C7FF3-0EF7-4E60-BD72-F6BF316D9023}"/>
    <dgm:cxn modelId="{59D6B752-537E-4FC2-A77D-AA76237144B8}" srcId="{5FF088F5-183D-4F9E-8471-DA4A17353C9C}" destId="{F5D26157-4B1E-4BD0-BA11-E0EDA306AF2E}" srcOrd="2" destOrd="0" parTransId="{DCEECDC2-21B0-433C-A9BC-584483D94182}" sibTransId="{DAE01DB1-5F8F-40AE-A202-5D9383CF8620}"/>
    <dgm:cxn modelId="{A820737A-D45C-4542-8D54-5F336484AB3E}" type="presOf" srcId="{AC2FD8F8-D1CF-4237-B8D7-566B3E077E3C}" destId="{2B1C3F2D-82F4-7346-AC7E-AB68EBAC3E37}" srcOrd="0" destOrd="0" presId="urn:microsoft.com/office/officeart/2008/layout/LinedList"/>
    <dgm:cxn modelId="{7D9B02CB-3EB9-134F-BB26-3CC411514CD4}" type="presOf" srcId="{5FF088F5-183D-4F9E-8471-DA4A17353C9C}" destId="{453E7D2D-FE67-3543-8FED-493B34C7159A}" srcOrd="0" destOrd="0" presId="urn:microsoft.com/office/officeart/2008/layout/LinedList"/>
    <dgm:cxn modelId="{5DA58FE3-5A8B-FC47-BE39-5026AB973608}" type="presOf" srcId="{F5D26157-4B1E-4BD0-BA11-E0EDA306AF2E}" destId="{9875894F-EF07-304F-BBDF-8E685FF850C3}" srcOrd="0" destOrd="0" presId="urn:microsoft.com/office/officeart/2008/layout/LinedList"/>
    <dgm:cxn modelId="{239CC5FC-8D31-452F-AC1E-EFC02B9E2F9C}" srcId="{5FF088F5-183D-4F9E-8471-DA4A17353C9C}" destId="{AC2FD8F8-D1CF-4237-B8D7-566B3E077E3C}" srcOrd="0" destOrd="0" parTransId="{2229EEC8-93A4-4E2D-9BA0-9125B0E50CDE}" sibTransId="{3986962A-BFDB-4872-A3CA-0BD509BF17AD}"/>
    <dgm:cxn modelId="{3B662CD4-28BE-6E47-A918-19352CD22FAF}" type="presParOf" srcId="{453E7D2D-FE67-3543-8FED-493B34C7159A}" destId="{400BD5D3-97C4-8A4A-B8F3-55A730848EB2}" srcOrd="0" destOrd="0" presId="urn:microsoft.com/office/officeart/2008/layout/LinedList"/>
    <dgm:cxn modelId="{CB034A71-40F5-5145-A61C-91D46A5B1DCB}" type="presParOf" srcId="{453E7D2D-FE67-3543-8FED-493B34C7159A}" destId="{D77C5EB6-B40D-EE4F-AA23-CFB95FA170AD}" srcOrd="1" destOrd="0" presId="urn:microsoft.com/office/officeart/2008/layout/LinedList"/>
    <dgm:cxn modelId="{0CF1F9EE-A6A3-654F-BA0D-FBA2772E5C27}" type="presParOf" srcId="{D77C5EB6-B40D-EE4F-AA23-CFB95FA170AD}" destId="{2B1C3F2D-82F4-7346-AC7E-AB68EBAC3E37}" srcOrd="0" destOrd="0" presId="urn:microsoft.com/office/officeart/2008/layout/LinedList"/>
    <dgm:cxn modelId="{FBF2A118-0692-C947-869A-2300D022366B}" type="presParOf" srcId="{D77C5EB6-B40D-EE4F-AA23-CFB95FA170AD}" destId="{1373C1BF-C406-F541-853A-EE6E2A368741}" srcOrd="1" destOrd="0" presId="urn:microsoft.com/office/officeart/2008/layout/LinedList"/>
    <dgm:cxn modelId="{2266B0C1-366B-1E4F-A2D8-4DDCB2CACBFC}" type="presParOf" srcId="{453E7D2D-FE67-3543-8FED-493B34C7159A}" destId="{08B44F98-F0EC-F741-9449-02AD9584C0BC}" srcOrd="2" destOrd="0" presId="urn:microsoft.com/office/officeart/2008/layout/LinedList"/>
    <dgm:cxn modelId="{AFC66680-7840-E44C-9557-D51875736271}" type="presParOf" srcId="{453E7D2D-FE67-3543-8FED-493B34C7159A}" destId="{67F7DB53-8B8F-7C4A-9862-940716774A7D}" srcOrd="3" destOrd="0" presId="urn:microsoft.com/office/officeart/2008/layout/LinedList"/>
    <dgm:cxn modelId="{F4D7BB39-1720-EB44-A4D7-D0BA7D5A3A6A}" type="presParOf" srcId="{67F7DB53-8B8F-7C4A-9862-940716774A7D}" destId="{A5F4F388-59E8-744E-B0F5-F29302DB5778}" srcOrd="0" destOrd="0" presId="urn:microsoft.com/office/officeart/2008/layout/LinedList"/>
    <dgm:cxn modelId="{6F5B0BDC-4EA6-CF4F-B414-78F0D42D0C35}" type="presParOf" srcId="{67F7DB53-8B8F-7C4A-9862-940716774A7D}" destId="{5EEE0578-7231-144E-BD94-A43C27BD1AC2}" srcOrd="1" destOrd="0" presId="urn:microsoft.com/office/officeart/2008/layout/LinedList"/>
    <dgm:cxn modelId="{2F823489-AA6A-6E47-9FCA-74E035EEEAD5}" type="presParOf" srcId="{453E7D2D-FE67-3543-8FED-493B34C7159A}" destId="{321B11D2-E806-614E-AF3C-E7897A4DFE09}" srcOrd="4" destOrd="0" presId="urn:microsoft.com/office/officeart/2008/layout/LinedList"/>
    <dgm:cxn modelId="{1571F923-5317-3545-852A-053465BAAA17}" type="presParOf" srcId="{453E7D2D-FE67-3543-8FED-493B34C7159A}" destId="{6069AF5D-D08F-D549-8DFC-884A4E12D9F1}" srcOrd="5" destOrd="0" presId="urn:microsoft.com/office/officeart/2008/layout/LinedList"/>
    <dgm:cxn modelId="{2F87E91E-2EE2-C040-9A59-12EF23413DD0}" type="presParOf" srcId="{6069AF5D-D08F-D549-8DFC-884A4E12D9F1}" destId="{9875894F-EF07-304F-BBDF-8E685FF850C3}" srcOrd="0" destOrd="0" presId="urn:microsoft.com/office/officeart/2008/layout/LinedList"/>
    <dgm:cxn modelId="{FF7B8FD0-8A9E-254F-9DE4-904B625F215D}" type="presParOf" srcId="{6069AF5D-D08F-D549-8DFC-884A4E12D9F1}" destId="{74CEACEC-1719-C54C-82B4-68194E10ED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B41821F-133B-C54A-A5B6-387ADBCCBE5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8FDBAA6-42F7-074F-BACE-0B483A55A3CB}">
      <dgm:prSet/>
      <dgm:spPr/>
      <dgm:t>
        <a:bodyPr/>
        <a:lstStyle/>
        <a:p>
          <a:r>
            <a:rPr lang="en-US" dirty="0">
              <a:solidFill>
                <a:schemeClr val="tx1"/>
              </a:solidFill>
            </a:rPr>
            <a:t>The structure of the property rights and forms of organization are explicitly modeled but are treated as exogenous.</a:t>
          </a:r>
        </a:p>
      </dgm:t>
    </dgm:pt>
    <dgm:pt modelId="{E987CCE4-5865-7A49-8785-CBBB82AF3379}" type="parTrans" cxnId="{CC099C8F-3E0F-3F4D-990C-F88E9CB3BAC3}">
      <dgm:prSet/>
      <dgm:spPr/>
      <dgm:t>
        <a:bodyPr/>
        <a:lstStyle/>
        <a:p>
          <a:endParaRPr lang="en-US"/>
        </a:p>
      </dgm:t>
    </dgm:pt>
    <dgm:pt modelId="{B66A7A88-0A59-C947-B3B0-FEEBEEBD6C01}" type="sibTrans" cxnId="{CC099C8F-3E0F-3F4D-990C-F88E9CB3BAC3}">
      <dgm:prSet/>
      <dgm:spPr/>
      <dgm:t>
        <a:bodyPr/>
        <a:lstStyle/>
        <a:p>
          <a:endParaRPr lang="en-US" dirty="0"/>
        </a:p>
      </dgm:t>
    </dgm:pt>
    <dgm:pt modelId="{DA537D07-7AC8-F944-BB78-BE29A6DEC76E}">
      <dgm:prSet/>
      <dgm:spPr/>
      <dgm:t>
        <a:bodyPr/>
        <a:lstStyle/>
        <a:p>
          <a:r>
            <a:rPr lang="en-US" dirty="0">
              <a:solidFill>
                <a:schemeClr val="tx1"/>
              </a:solidFill>
            </a:rPr>
            <a:t>Organization form is endogenous, but the fundamental structure of property rights remains exogenous; and</a:t>
          </a:r>
        </a:p>
      </dgm:t>
    </dgm:pt>
    <dgm:pt modelId="{E95A6416-1051-2246-9CFA-6729F48B7577}" type="parTrans" cxnId="{D3D759A6-5DF6-AF4F-86B1-4636B35243C1}">
      <dgm:prSet/>
      <dgm:spPr/>
      <dgm:t>
        <a:bodyPr/>
        <a:lstStyle/>
        <a:p>
          <a:endParaRPr lang="en-US"/>
        </a:p>
      </dgm:t>
    </dgm:pt>
    <dgm:pt modelId="{DAA11379-9581-524C-A8E2-801838AB49D1}" type="sibTrans" cxnId="{D3D759A6-5DF6-AF4F-86B1-4636B35243C1}">
      <dgm:prSet/>
      <dgm:spPr/>
      <dgm:t>
        <a:bodyPr/>
        <a:lstStyle/>
        <a:p>
          <a:endParaRPr lang="en-US" dirty="0"/>
        </a:p>
      </dgm:t>
    </dgm:pt>
    <dgm:pt modelId="{B294B9B2-3A65-2B4C-A4B9-99E3417C9F04}">
      <dgm:prSet/>
      <dgm:spPr/>
      <dgm:t>
        <a:bodyPr/>
        <a:lstStyle/>
        <a:p>
          <a:r>
            <a:rPr lang="en-US" dirty="0"/>
            <a:t>Attempts are made to consider both social and political rules, and the structure of political institutions as endogenous in a positive transaction costs world.</a:t>
          </a:r>
        </a:p>
      </dgm:t>
    </dgm:pt>
    <dgm:pt modelId="{21494418-89C4-DF4F-B643-1A13274A9594}" type="parTrans" cxnId="{E49F8689-0CF9-6446-8864-72DE71AA7988}">
      <dgm:prSet/>
      <dgm:spPr/>
      <dgm:t>
        <a:bodyPr/>
        <a:lstStyle/>
        <a:p>
          <a:endParaRPr lang="en-US"/>
        </a:p>
      </dgm:t>
    </dgm:pt>
    <dgm:pt modelId="{DD91478C-BE26-B243-8A3E-4A363EBF38C3}" type="sibTrans" cxnId="{E49F8689-0CF9-6446-8864-72DE71AA7988}">
      <dgm:prSet/>
      <dgm:spPr/>
      <dgm:t>
        <a:bodyPr/>
        <a:lstStyle/>
        <a:p>
          <a:endParaRPr lang="en-US"/>
        </a:p>
      </dgm:t>
    </dgm:pt>
    <dgm:pt modelId="{985AC98B-5AF9-4E4E-8AA3-C2C62AC55982}" type="pres">
      <dgm:prSet presAssocID="{5B41821F-133B-C54A-A5B6-387ADBCCBE5F}" presName="outerComposite" presStyleCnt="0">
        <dgm:presLayoutVars>
          <dgm:chMax val="5"/>
          <dgm:dir/>
          <dgm:resizeHandles val="exact"/>
        </dgm:presLayoutVars>
      </dgm:prSet>
      <dgm:spPr/>
    </dgm:pt>
    <dgm:pt modelId="{7628C2A8-D294-BA41-886D-3EF6260EF06F}" type="pres">
      <dgm:prSet presAssocID="{5B41821F-133B-C54A-A5B6-387ADBCCBE5F}" presName="dummyMaxCanvas" presStyleCnt="0">
        <dgm:presLayoutVars/>
      </dgm:prSet>
      <dgm:spPr/>
    </dgm:pt>
    <dgm:pt modelId="{8495571C-B150-5C4A-9F5E-EE72C72BE2B8}" type="pres">
      <dgm:prSet presAssocID="{5B41821F-133B-C54A-A5B6-387ADBCCBE5F}" presName="ThreeNodes_1" presStyleLbl="node1" presStyleIdx="0" presStyleCnt="3">
        <dgm:presLayoutVars>
          <dgm:bulletEnabled val="1"/>
        </dgm:presLayoutVars>
      </dgm:prSet>
      <dgm:spPr/>
    </dgm:pt>
    <dgm:pt modelId="{BA7572A8-42B7-1147-B743-01A9816B55C5}" type="pres">
      <dgm:prSet presAssocID="{5B41821F-133B-C54A-A5B6-387ADBCCBE5F}" presName="ThreeNodes_2" presStyleLbl="node1" presStyleIdx="1" presStyleCnt="3">
        <dgm:presLayoutVars>
          <dgm:bulletEnabled val="1"/>
        </dgm:presLayoutVars>
      </dgm:prSet>
      <dgm:spPr/>
    </dgm:pt>
    <dgm:pt modelId="{51C34C4F-7DC9-024D-BF7C-50CC5714248D}" type="pres">
      <dgm:prSet presAssocID="{5B41821F-133B-C54A-A5B6-387ADBCCBE5F}" presName="ThreeNodes_3" presStyleLbl="node1" presStyleIdx="2" presStyleCnt="3">
        <dgm:presLayoutVars>
          <dgm:bulletEnabled val="1"/>
        </dgm:presLayoutVars>
      </dgm:prSet>
      <dgm:spPr/>
    </dgm:pt>
    <dgm:pt modelId="{ADC24815-0BDD-554E-BD97-E75FC4A29AA1}" type="pres">
      <dgm:prSet presAssocID="{5B41821F-133B-C54A-A5B6-387ADBCCBE5F}" presName="ThreeConn_1-2" presStyleLbl="fgAccFollowNode1" presStyleIdx="0" presStyleCnt="2">
        <dgm:presLayoutVars>
          <dgm:bulletEnabled val="1"/>
        </dgm:presLayoutVars>
      </dgm:prSet>
      <dgm:spPr/>
    </dgm:pt>
    <dgm:pt modelId="{B9E3362E-E818-7A43-AE23-154C23942D00}" type="pres">
      <dgm:prSet presAssocID="{5B41821F-133B-C54A-A5B6-387ADBCCBE5F}" presName="ThreeConn_2-3" presStyleLbl="fgAccFollowNode1" presStyleIdx="1" presStyleCnt="2">
        <dgm:presLayoutVars>
          <dgm:bulletEnabled val="1"/>
        </dgm:presLayoutVars>
      </dgm:prSet>
      <dgm:spPr/>
    </dgm:pt>
    <dgm:pt modelId="{801A1FAA-4CF5-AA4C-A7D9-9F2070D3C854}" type="pres">
      <dgm:prSet presAssocID="{5B41821F-133B-C54A-A5B6-387ADBCCBE5F}" presName="ThreeNodes_1_text" presStyleLbl="node1" presStyleIdx="2" presStyleCnt="3">
        <dgm:presLayoutVars>
          <dgm:bulletEnabled val="1"/>
        </dgm:presLayoutVars>
      </dgm:prSet>
      <dgm:spPr/>
    </dgm:pt>
    <dgm:pt modelId="{6E4BE713-2EAB-9A4F-854C-10AB4926B91A}" type="pres">
      <dgm:prSet presAssocID="{5B41821F-133B-C54A-A5B6-387ADBCCBE5F}" presName="ThreeNodes_2_text" presStyleLbl="node1" presStyleIdx="2" presStyleCnt="3">
        <dgm:presLayoutVars>
          <dgm:bulletEnabled val="1"/>
        </dgm:presLayoutVars>
      </dgm:prSet>
      <dgm:spPr/>
    </dgm:pt>
    <dgm:pt modelId="{D73F5EF9-B11E-FE46-827D-1438855A79CD}" type="pres">
      <dgm:prSet presAssocID="{5B41821F-133B-C54A-A5B6-387ADBCCBE5F}" presName="ThreeNodes_3_text" presStyleLbl="node1" presStyleIdx="2" presStyleCnt="3">
        <dgm:presLayoutVars>
          <dgm:bulletEnabled val="1"/>
        </dgm:presLayoutVars>
      </dgm:prSet>
      <dgm:spPr/>
    </dgm:pt>
  </dgm:ptLst>
  <dgm:cxnLst>
    <dgm:cxn modelId="{28A65D09-921B-134A-8724-A7BFE303742C}" type="presOf" srcId="{B294B9B2-3A65-2B4C-A4B9-99E3417C9F04}" destId="{D73F5EF9-B11E-FE46-827D-1438855A79CD}" srcOrd="1" destOrd="0" presId="urn:microsoft.com/office/officeart/2005/8/layout/vProcess5"/>
    <dgm:cxn modelId="{B3565D2C-746F-9946-AC51-F470D6EB900A}" type="presOf" srcId="{08FDBAA6-42F7-074F-BACE-0B483A55A3CB}" destId="{8495571C-B150-5C4A-9F5E-EE72C72BE2B8}" srcOrd="0" destOrd="0" presId="urn:microsoft.com/office/officeart/2005/8/layout/vProcess5"/>
    <dgm:cxn modelId="{E2C79D68-9BB6-2644-9CD2-B92A92FD751A}" type="presOf" srcId="{DAA11379-9581-524C-A8E2-801838AB49D1}" destId="{B9E3362E-E818-7A43-AE23-154C23942D00}" srcOrd="0" destOrd="0" presId="urn:microsoft.com/office/officeart/2005/8/layout/vProcess5"/>
    <dgm:cxn modelId="{FD9E396C-0717-9448-9738-A43C908F1785}" type="presOf" srcId="{08FDBAA6-42F7-074F-BACE-0B483A55A3CB}" destId="{801A1FAA-4CF5-AA4C-A7D9-9F2070D3C854}" srcOrd="1" destOrd="0" presId="urn:microsoft.com/office/officeart/2005/8/layout/vProcess5"/>
    <dgm:cxn modelId="{A6E57B59-CB97-1A4F-B905-90ADA5D12EC0}" type="presOf" srcId="{B66A7A88-0A59-C947-B3B0-FEEBEEBD6C01}" destId="{ADC24815-0BDD-554E-BD97-E75FC4A29AA1}" srcOrd="0" destOrd="0" presId="urn:microsoft.com/office/officeart/2005/8/layout/vProcess5"/>
    <dgm:cxn modelId="{450BB182-8CAF-9545-BB63-E2D9DC1827D5}" type="presOf" srcId="{DA537D07-7AC8-F944-BB78-BE29A6DEC76E}" destId="{6E4BE713-2EAB-9A4F-854C-10AB4926B91A}" srcOrd="1" destOrd="0" presId="urn:microsoft.com/office/officeart/2005/8/layout/vProcess5"/>
    <dgm:cxn modelId="{6E122986-E13F-AF45-9B84-565E0B998A54}" type="presOf" srcId="{DA537D07-7AC8-F944-BB78-BE29A6DEC76E}" destId="{BA7572A8-42B7-1147-B743-01A9816B55C5}" srcOrd="0" destOrd="0" presId="urn:microsoft.com/office/officeart/2005/8/layout/vProcess5"/>
    <dgm:cxn modelId="{E49F8689-0CF9-6446-8864-72DE71AA7988}" srcId="{5B41821F-133B-C54A-A5B6-387ADBCCBE5F}" destId="{B294B9B2-3A65-2B4C-A4B9-99E3417C9F04}" srcOrd="2" destOrd="0" parTransId="{21494418-89C4-DF4F-B643-1A13274A9594}" sibTransId="{DD91478C-BE26-B243-8A3E-4A363EBF38C3}"/>
    <dgm:cxn modelId="{CC099C8F-3E0F-3F4D-990C-F88E9CB3BAC3}" srcId="{5B41821F-133B-C54A-A5B6-387ADBCCBE5F}" destId="{08FDBAA6-42F7-074F-BACE-0B483A55A3CB}" srcOrd="0" destOrd="0" parTransId="{E987CCE4-5865-7A49-8785-CBBB82AF3379}" sibTransId="{B66A7A88-0A59-C947-B3B0-FEEBEEBD6C01}"/>
    <dgm:cxn modelId="{D3D759A6-5DF6-AF4F-86B1-4636B35243C1}" srcId="{5B41821F-133B-C54A-A5B6-387ADBCCBE5F}" destId="{DA537D07-7AC8-F944-BB78-BE29A6DEC76E}" srcOrd="1" destOrd="0" parTransId="{E95A6416-1051-2246-9CFA-6729F48B7577}" sibTransId="{DAA11379-9581-524C-A8E2-801838AB49D1}"/>
    <dgm:cxn modelId="{39646DBC-B54B-AC4E-8006-5F5D8A38F6D7}" type="presOf" srcId="{5B41821F-133B-C54A-A5B6-387ADBCCBE5F}" destId="{985AC98B-5AF9-4E4E-8AA3-C2C62AC55982}" srcOrd="0" destOrd="0" presId="urn:microsoft.com/office/officeart/2005/8/layout/vProcess5"/>
    <dgm:cxn modelId="{6A4229D1-3CA0-2346-9A67-DBD491FDB981}" type="presOf" srcId="{B294B9B2-3A65-2B4C-A4B9-99E3417C9F04}" destId="{51C34C4F-7DC9-024D-BF7C-50CC5714248D}" srcOrd="0" destOrd="0" presId="urn:microsoft.com/office/officeart/2005/8/layout/vProcess5"/>
    <dgm:cxn modelId="{B6F43651-7D2C-3447-AD36-D408BC23BF0B}" type="presParOf" srcId="{985AC98B-5AF9-4E4E-8AA3-C2C62AC55982}" destId="{7628C2A8-D294-BA41-886D-3EF6260EF06F}" srcOrd="0" destOrd="0" presId="urn:microsoft.com/office/officeart/2005/8/layout/vProcess5"/>
    <dgm:cxn modelId="{9DBE566A-7D10-6344-B78B-DD8343DA9B37}" type="presParOf" srcId="{985AC98B-5AF9-4E4E-8AA3-C2C62AC55982}" destId="{8495571C-B150-5C4A-9F5E-EE72C72BE2B8}" srcOrd="1" destOrd="0" presId="urn:microsoft.com/office/officeart/2005/8/layout/vProcess5"/>
    <dgm:cxn modelId="{19C0922B-DE39-C348-9A94-B59E6BD27F6F}" type="presParOf" srcId="{985AC98B-5AF9-4E4E-8AA3-C2C62AC55982}" destId="{BA7572A8-42B7-1147-B743-01A9816B55C5}" srcOrd="2" destOrd="0" presId="urn:microsoft.com/office/officeart/2005/8/layout/vProcess5"/>
    <dgm:cxn modelId="{52E9CA92-314F-7A43-A588-C7BE92CC7D38}" type="presParOf" srcId="{985AC98B-5AF9-4E4E-8AA3-C2C62AC55982}" destId="{51C34C4F-7DC9-024D-BF7C-50CC5714248D}" srcOrd="3" destOrd="0" presId="urn:microsoft.com/office/officeart/2005/8/layout/vProcess5"/>
    <dgm:cxn modelId="{D409A77F-20C6-AC41-A4CC-2DB2BEBB0B47}" type="presParOf" srcId="{985AC98B-5AF9-4E4E-8AA3-C2C62AC55982}" destId="{ADC24815-0BDD-554E-BD97-E75FC4A29AA1}" srcOrd="4" destOrd="0" presId="urn:microsoft.com/office/officeart/2005/8/layout/vProcess5"/>
    <dgm:cxn modelId="{01E50088-603B-0C44-B4A7-90CA23E25656}" type="presParOf" srcId="{985AC98B-5AF9-4E4E-8AA3-C2C62AC55982}" destId="{B9E3362E-E818-7A43-AE23-154C23942D00}" srcOrd="5" destOrd="0" presId="urn:microsoft.com/office/officeart/2005/8/layout/vProcess5"/>
    <dgm:cxn modelId="{0A8FDD86-D26F-0641-B603-1F3C2BF4A8D1}" type="presParOf" srcId="{985AC98B-5AF9-4E4E-8AA3-C2C62AC55982}" destId="{801A1FAA-4CF5-AA4C-A7D9-9F2070D3C854}" srcOrd="6" destOrd="0" presId="urn:microsoft.com/office/officeart/2005/8/layout/vProcess5"/>
    <dgm:cxn modelId="{B2E89392-837D-A849-BF05-6515B470AFE7}" type="presParOf" srcId="{985AC98B-5AF9-4E4E-8AA3-C2C62AC55982}" destId="{6E4BE713-2EAB-9A4F-854C-10AB4926B91A}" srcOrd="7" destOrd="0" presId="urn:microsoft.com/office/officeart/2005/8/layout/vProcess5"/>
    <dgm:cxn modelId="{E1AC457E-62AE-B846-82AE-CC32F7154F9E}" type="presParOf" srcId="{985AC98B-5AF9-4E4E-8AA3-C2C62AC55982}" destId="{D73F5EF9-B11E-FE46-827D-1438855A79C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F2859FB-1612-4EE1-BAE5-F237708B9475}"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57E9BE6B-7B67-4C62-841A-3BB18A239F0C}">
      <dgm:prSet/>
      <dgm:spPr/>
      <dgm:t>
        <a:bodyPr/>
        <a:lstStyle/>
        <a:p>
          <a:r>
            <a:rPr lang="en-US" dirty="0"/>
            <a:t>The right of individuals to use resources</a:t>
          </a:r>
        </a:p>
      </dgm:t>
    </dgm:pt>
    <dgm:pt modelId="{C6EC3E6C-32F0-4BDB-830B-233427A5E215}" type="parTrans" cxnId="{7BA219BD-5A1F-4C08-967F-644CD7656E77}">
      <dgm:prSet/>
      <dgm:spPr/>
      <dgm:t>
        <a:bodyPr/>
        <a:lstStyle/>
        <a:p>
          <a:endParaRPr lang="en-US"/>
        </a:p>
      </dgm:t>
    </dgm:pt>
    <dgm:pt modelId="{49EAB8D2-8203-4071-907A-977AEC8033DF}" type="sibTrans" cxnId="{7BA219BD-5A1F-4C08-967F-644CD7656E77}">
      <dgm:prSet/>
      <dgm:spPr/>
      <dgm:t>
        <a:bodyPr/>
        <a:lstStyle/>
        <a:p>
          <a:endParaRPr lang="en-US"/>
        </a:p>
      </dgm:t>
    </dgm:pt>
    <dgm:pt modelId="{1D1624F2-47C9-4EB7-9F0F-3F3FB25D0018}">
      <dgm:prSet/>
      <dgm:spPr/>
      <dgm:t>
        <a:bodyPr/>
        <a:lstStyle/>
        <a:p>
          <a:r>
            <a:rPr lang="en-US" dirty="0"/>
            <a:t>Rights are supported by force of etiquette, social custom, ostracism, and formal laws</a:t>
          </a:r>
        </a:p>
      </dgm:t>
    </dgm:pt>
    <dgm:pt modelId="{FBA1E723-5CDE-4332-9306-EFEB0A5E91D5}" type="parTrans" cxnId="{DB174B30-BC2B-4064-B556-F4016E88FF95}">
      <dgm:prSet/>
      <dgm:spPr/>
      <dgm:t>
        <a:bodyPr/>
        <a:lstStyle/>
        <a:p>
          <a:endParaRPr lang="en-US"/>
        </a:p>
      </dgm:t>
    </dgm:pt>
    <dgm:pt modelId="{F453F3A6-805B-4355-9A72-F6214D7EBFD5}" type="sibTrans" cxnId="{DB174B30-BC2B-4064-B556-F4016E88FF95}">
      <dgm:prSet/>
      <dgm:spPr/>
      <dgm:t>
        <a:bodyPr/>
        <a:lstStyle/>
        <a:p>
          <a:endParaRPr lang="en-US"/>
        </a:p>
      </dgm:t>
    </dgm:pt>
    <dgm:pt modelId="{4AF4B6E7-0BC4-4D18-A2D3-8B0E901D7690}">
      <dgm:prSet/>
      <dgm:spPr/>
      <dgm:t>
        <a:bodyPr/>
        <a:lstStyle/>
        <a:p>
          <a:r>
            <a:rPr lang="en-US" dirty="0"/>
            <a:t>System of Property rights: 	</a:t>
          </a:r>
        </a:p>
      </dgm:t>
    </dgm:pt>
    <dgm:pt modelId="{8EBB7D1D-5DF8-4FE1-990F-9A0D7F8D7FA5}" type="parTrans" cxnId="{F0FFC452-A782-45C6-830E-10ED0E08F677}">
      <dgm:prSet/>
      <dgm:spPr/>
      <dgm:t>
        <a:bodyPr/>
        <a:lstStyle/>
        <a:p>
          <a:endParaRPr lang="en-US"/>
        </a:p>
      </dgm:t>
    </dgm:pt>
    <dgm:pt modelId="{2278F9D7-58DA-4D8A-BB7F-5370643CB4F8}" type="sibTrans" cxnId="{F0FFC452-A782-45C6-830E-10ED0E08F677}">
      <dgm:prSet/>
      <dgm:spPr/>
      <dgm:t>
        <a:bodyPr/>
        <a:lstStyle/>
        <a:p>
          <a:endParaRPr lang="en-US"/>
        </a:p>
      </dgm:t>
    </dgm:pt>
    <dgm:pt modelId="{761EAD83-96CD-4F7D-BD6F-E7ABD0C9A2F5}">
      <dgm:prSet/>
      <dgm:spPr/>
      <dgm:t>
        <a:bodyPr/>
        <a:lstStyle/>
        <a:p>
          <a:r>
            <a:rPr lang="en-US" dirty="0"/>
            <a:t>Is a method of assigning to individuals the authority to select, for specific goods, any use unprohibited class of uses</a:t>
          </a:r>
        </a:p>
      </dgm:t>
    </dgm:pt>
    <dgm:pt modelId="{30326F6C-FB02-40A3-93A1-251DFAAA460F}" type="parTrans" cxnId="{86B4EFE9-3067-4B0C-A0AF-46582855BBAE}">
      <dgm:prSet/>
      <dgm:spPr/>
      <dgm:t>
        <a:bodyPr/>
        <a:lstStyle/>
        <a:p>
          <a:endParaRPr lang="en-US"/>
        </a:p>
      </dgm:t>
    </dgm:pt>
    <dgm:pt modelId="{5F29207F-20A0-4992-8EF6-F8E33E5E9834}" type="sibTrans" cxnId="{86B4EFE9-3067-4B0C-A0AF-46582855BBAE}">
      <dgm:prSet/>
      <dgm:spPr/>
      <dgm:t>
        <a:bodyPr/>
        <a:lstStyle/>
        <a:p>
          <a:endParaRPr lang="en-US"/>
        </a:p>
      </dgm:t>
    </dgm:pt>
    <dgm:pt modelId="{1738A427-C07F-7245-9E9C-F3784D81EA53}" type="pres">
      <dgm:prSet presAssocID="{6F2859FB-1612-4EE1-BAE5-F237708B9475}" presName="Name0" presStyleCnt="0">
        <dgm:presLayoutVars>
          <dgm:dir/>
          <dgm:animLvl val="lvl"/>
          <dgm:resizeHandles val="exact"/>
        </dgm:presLayoutVars>
      </dgm:prSet>
      <dgm:spPr/>
    </dgm:pt>
    <dgm:pt modelId="{6C6567DB-C71B-324C-BA8B-90AC845BB22F}" type="pres">
      <dgm:prSet presAssocID="{57E9BE6B-7B67-4C62-841A-3BB18A239F0C}" presName="composite" presStyleCnt="0"/>
      <dgm:spPr/>
    </dgm:pt>
    <dgm:pt modelId="{18AD9B69-E0BF-CA4A-A430-E56FA9AA8683}" type="pres">
      <dgm:prSet presAssocID="{57E9BE6B-7B67-4C62-841A-3BB18A239F0C}" presName="parTx" presStyleLbl="alignNode1" presStyleIdx="0" presStyleCnt="2">
        <dgm:presLayoutVars>
          <dgm:chMax val="0"/>
          <dgm:chPref val="0"/>
          <dgm:bulletEnabled val="1"/>
        </dgm:presLayoutVars>
      </dgm:prSet>
      <dgm:spPr/>
    </dgm:pt>
    <dgm:pt modelId="{D6BF4D8C-9EE9-244D-9788-C99E6214F5FF}" type="pres">
      <dgm:prSet presAssocID="{57E9BE6B-7B67-4C62-841A-3BB18A239F0C}" presName="desTx" presStyleLbl="alignAccFollowNode1" presStyleIdx="0" presStyleCnt="2">
        <dgm:presLayoutVars>
          <dgm:bulletEnabled val="1"/>
        </dgm:presLayoutVars>
      </dgm:prSet>
      <dgm:spPr/>
    </dgm:pt>
    <dgm:pt modelId="{8A4CCE06-C2F6-424F-9B49-D1F7128B8E8B}" type="pres">
      <dgm:prSet presAssocID="{49EAB8D2-8203-4071-907A-977AEC8033DF}" presName="space" presStyleCnt="0"/>
      <dgm:spPr/>
    </dgm:pt>
    <dgm:pt modelId="{2B51E9C0-1C08-3748-BE6D-4633976E22AC}" type="pres">
      <dgm:prSet presAssocID="{4AF4B6E7-0BC4-4D18-A2D3-8B0E901D7690}" presName="composite" presStyleCnt="0"/>
      <dgm:spPr/>
    </dgm:pt>
    <dgm:pt modelId="{1B400FBC-4C55-B843-AAB1-8BD3850D7B10}" type="pres">
      <dgm:prSet presAssocID="{4AF4B6E7-0BC4-4D18-A2D3-8B0E901D7690}" presName="parTx" presStyleLbl="alignNode1" presStyleIdx="1" presStyleCnt="2">
        <dgm:presLayoutVars>
          <dgm:chMax val="0"/>
          <dgm:chPref val="0"/>
          <dgm:bulletEnabled val="1"/>
        </dgm:presLayoutVars>
      </dgm:prSet>
      <dgm:spPr/>
    </dgm:pt>
    <dgm:pt modelId="{2778A64B-00D4-2A4D-8748-C96E97C7E00D}" type="pres">
      <dgm:prSet presAssocID="{4AF4B6E7-0BC4-4D18-A2D3-8B0E901D7690}" presName="desTx" presStyleLbl="alignAccFollowNode1" presStyleIdx="1" presStyleCnt="2">
        <dgm:presLayoutVars>
          <dgm:bulletEnabled val="1"/>
        </dgm:presLayoutVars>
      </dgm:prSet>
      <dgm:spPr/>
    </dgm:pt>
  </dgm:ptLst>
  <dgm:cxnLst>
    <dgm:cxn modelId="{26FC1524-EBD1-EF45-BB99-FB8E5C142EA8}" type="presOf" srcId="{761EAD83-96CD-4F7D-BD6F-E7ABD0C9A2F5}" destId="{2778A64B-00D4-2A4D-8748-C96E97C7E00D}" srcOrd="0" destOrd="0" presId="urn:microsoft.com/office/officeart/2005/8/layout/hList1"/>
    <dgm:cxn modelId="{A1A8B42C-F925-7B47-80F0-F6EC1512C25B}" type="presOf" srcId="{57E9BE6B-7B67-4C62-841A-3BB18A239F0C}" destId="{18AD9B69-E0BF-CA4A-A430-E56FA9AA8683}" srcOrd="0" destOrd="0" presId="urn:microsoft.com/office/officeart/2005/8/layout/hList1"/>
    <dgm:cxn modelId="{DB174B30-BC2B-4064-B556-F4016E88FF95}" srcId="{57E9BE6B-7B67-4C62-841A-3BB18A239F0C}" destId="{1D1624F2-47C9-4EB7-9F0F-3F3FB25D0018}" srcOrd="0" destOrd="0" parTransId="{FBA1E723-5CDE-4332-9306-EFEB0A5E91D5}" sibTransId="{F453F3A6-805B-4355-9A72-F6214D7EBFD5}"/>
    <dgm:cxn modelId="{D3263A46-93D9-1A4E-8FEE-D93020AF936E}" type="presOf" srcId="{6F2859FB-1612-4EE1-BAE5-F237708B9475}" destId="{1738A427-C07F-7245-9E9C-F3784D81EA53}" srcOrd="0" destOrd="0" presId="urn:microsoft.com/office/officeart/2005/8/layout/hList1"/>
    <dgm:cxn modelId="{F0FFC452-A782-45C6-830E-10ED0E08F677}" srcId="{6F2859FB-1612-4EE1-BAE5-F237708B9475}" destId="{4AF4B6E7-0BC4-4D18-A2D3-8B0E901D7690}" srcOrd="1" destOrd="0" parTransId="{8EBB7D1D-5DF8-4FE1-990F-9A0D7F8D7FA5}" sibTransId="{2278F9D7-58DA-4D8A-BB7F-5370643CB4F8}"/>
    <dgm:cxn modelId="{F23F5775-AF90-784B-BCC5-A44EA485135B}" type="presOf" srcId="{1D1624F2-47C9-4EB7-9F0F-3F3FB25D0018}" destId="{D6BF4D8C-9EE9-244D-9788-C99E6214F5FF}" srcOrd="0" destOrd="0" presId="urn:microsoft.com/office/officeart/2005/8/layout/hList1"/>
    <dgm:cxn modelId="{12C2B3B2-3E87-7546-95E7-541B7ECC25BE}" type="presOf" srcId="{4AF4B6E7-0BC4-4D18-A2D3-8B0E901D7690}" destId="{1B400FBC-4C55-B843-AAB1-8BD3850D7B10}" srcOrd="0" destOrd="0" presId="urn:microsoft.com/office/officeart/2005/8/layout/hList1"/>
    <dgm:cxn modelId="{7BA219BD-5A1F-4C08-967F-644CD7656E77}" srcId="{6F2859FB-1612-4EE1-BAE5-F237708B9475}" destId="{57E9BE6B-7B67-4C62-841A-3BB18A239F0C}" srcOrd="0" destOrd="0" parTransId="{C6EC3E6C-32F0-4BDB-830B-233427A5E215}" sibTransId="{49EAB8D2-8203-4071-907A-977AEC8033DF}"/>
    <dgm:cxn modelId="{86B4EFE9-3067-4B0C-A0AF-46582855BBAE}" srcId="{4AF4B6E7-0BC4-4D18-A2D3-8B0E901D7690}" destId="{761EAD83-96CD-4F7D-BD6F-E7ABD0C9A2F5}" srcOrd="0" destOrd="0" parTransId="{30326F6C-FB02-40A3-93A1-251DFAAA460F}" sibTransId="{5F29207F-20A0-4992-8EF6-F8E33E5E9834}"/>
    <dgm:cxn modelId="{FA9446A5-1643-2849-B5A3-1A2366B7CB81}" type="presParOf" srcId="{1738A427-C07F-7245-9E9C-F3784D81EA53}" destId="{6C6567DB-C71B-324C-BA8B-90AC845BB22F}" srcOrd="0" destOrd="0" presId="urn:microsoft.com/office/officeart/2005/8/layout/hList1"/>
    <dgm:cxn modelId="{0EA96B94-64D2-4D43-8651-EC2444529C6B}" type="presParOf" srcId="{6C6567DB-C71B-324C-BA8B-90AC845BB22F}" destId="{18AD9B69-E0BF-CA4A-A430-E56FA9AA8683}" srcOrd="0" destOrd="0" presId="urn:microsoft.com/office/officeart/2005/8/layout/hList1"/>
    <dgm:cxn modelId="{5088884A-08BA-CE4F-8CA8-FB0DF0E08785}" type="presParOf" srcId="{6C6567DB-C71B-324C-BA8B-90AC845BB22F}" destId="{D6BF4D8C-9EE9-244D-9788-C99E6214F5FF}" srcOrd="1" destOrd="0" presId="urn:microsoft.com/office/officeart/2005/8/layout/hList1"/>
    <dgm:cxn modelId="{62ED9920-4609-2944-BE2C-3C71D5B18A22}" type="presParOf" srcId="{1738A427-C07F-7245-9E9C-F3784D81EA53}" destId="{8A4CCE06-C2F6-424F-9B49-D1F7128B8E8B}" srcOrd="1" destOrd="0" presId="urn:microsoft.com/office/officeart/2005/8/layout/hList1"/>
    <dgm:cxn modelId="{11521892-6663-9A49-87F3-AD6AB6233E8B}" type="presParOf" srcId="{1738A427-C07F-7245-9E9C-F3784D81EA53}" destId="{2B51E9C0-1C08-3748-BE6D-4633976E22AC}" srcOrd="2" destOrd="0" presId="urn:microsoft.com/office/officeart/2005/8/layout/hList1"/>
    <dgm:cxn modelId="{920FA1BD-A9F8-5947-91B5-4EEA368BF24A}" type="presParOf" srcId="{2B51E9C0-1C08-3748-BE6D-4633976E22AC}" destId="{1B400FBC-4C55-B843-AAB1-8BD3850D7B10}" srcOrd="0" destOrd="0" presId="urn:microsoft.com/office/officeart/2005/8/layout/hList1"/>
    <dgm:cxn modelId="{80E06EDD-85A7-0F42-86E0-6D237196F25A}" type="presParOf" srcId="{2B51E9C0-1C08-3748-BE6D-4633976E22AC}" destId="{2778A64B-00D4-2A4D-8748-C96E97C7E00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1629FB-7B15-2B45-B96B-6112ACE0AA73}" type="doc">
      <dgm:prSet loTypeId="urn:microsoft.com/office/officeart/2005/8/layout/matrix1" loCatId="" qsTypeId="urn:microsoft.com/office/officeart/2005/8/quickstyle/simple4" qsCatId="simple" csTypeId="urn:microsoft.com/office/officeart/2005/8/colors/colorful1" csCatId="colorful" phldr="1"/>
      <dgm:spPr/>
      <dgm:t>
        <a:bodyPr/>
        <a:lstStyle/>
        <a:p>
          <a:endParaRPr lang="en-US"/>
        </a:p>
      </dgm:t>
    </dgm:pt>
    <dgm:pt modelId="{44279319-A092-5D43-B867-F5EA391FCEA1}">
      <dgm:prSet phldrT="[Text]"/>
      <dgm:spPr/>
      <dgm:t>
        <a:bodyPr/>
        <a:lstStyle/>
        <a:p>
          <a:r>
            <a:rPr lang="en-US" dirty="0"/>
            <a:t>LAND</a:t>
          </a:r>
        </a:p>
      </dgm:t>
    </dgm:pt>
    <dgm:pt modelId="{2554451E-C014-C047-82DF-AFBF5BF720C6}" type="parTrans" cxnId="{B05F38E7-CB20-C649-94F0-39C9B9EBB318}">
      <dgm:prSet/>
      <dgm:spPr/>
      <dgm:t>
        <a:bodyPr/>
        <a:lstStyle/>
        <a:p>
          <a:endParaRPr lang="en-US"/>
        </a:p>
      </dgm:t>
    </dgm:pt>
    <dgm:pt modelId="{C90897C5-C3C4-5A46-9F74-37D8508F3992}" type="sibTrans" cxnId="{B05F38E7-CB20-C649-94F0-39C9B9EBB318}">
      <dgm:prSet/>
      <dgm:spPr/>
      <dgm:t>
        <a:bodyPr/>
        <a:lstStyle/>
        <a:p>
          <a:endParaRPr lang="en-US"/>
        </a:p>
      </dgm:t>
    </dgm:pt>
    <dgm:pt modelId="{8DB2F809-18BB-474D-A9B2-C95DE0E052A2}">
      <dgm:prSet phldrT="[Text]"/>
      <dgm:spPr/>
      <dgm:t>
        <a:bodyPr/>
        <a:lstStyle/>
        <a:p>
          <a:r>
            <a:rPr lang="en-US" dirty="0"/>
            <a:t>PERSON A has t</a:t>
          </a:r>
          <a:r>
            <a:rPr lang="en-US" altLang="en-US" dirty="0"/>
            <a:t>he right to dump ashes on the land</a:t>
          </a:r>
          <a:endParaRPr lang="en-US" dirty="0"/>
        </a:p>
      </dgm:t>
    </dgm:pt>
    <dgm:pt modelId="{6974A4DD-E397-344E-9C4F-DF8295CAA85E}" type="parTrans" cxnId="{258F1E93-D0F4-F14D-8264-EE9E0101E030}">
      <dgm:prSet/>
      <dgm:spPr/>
      <dgm:t>
        <a:bodyPr/>
        <a:lstStyle/>
        <a:p>
          <a:endParaRPr lang="en-US"/>
        </a:p>
      </dgm:t>
    </dgm:pt>
    <dgm:pt modelId="{C356E8ED-31CA-D04B-8A2B-E37B5AD35C17}" type="sibTrans" cxnId="{258F1E93-D0F4-F14D-8264-EE9E0101E030}">
      <dgm:prSet/>
      <dgm:spPr/>
      <dgm:t>
        <a:bodyPr/>
        <a:lstStyle/>
        <a:p>
          <a:endParaRPr lang="en-US"/>
        </a:p>
      </dgm:t>
    </dgm:pt>
    <dgm:pt modelId="{34953947-0EEC-5F43-A009-706C4C316005}">
      <dgm:prSet phldrT="[Text]"/>
      <dgm:spPr/>
      <dgm:t>
        <a:bodyPr/>
        <a:lstStyle/>
        <a:p>
          <a:r>
            <a:rPr lang="en-US" altLang="en-US" dirty="0"/>
            <a:t>PERSON B possess the right to grow wheat on the land</a:t>
          </a:r>
          <a:endParaRPr lang="en-US" dirty="0"/>
        </a:p>
      </dgm:t>
    </dgm:pt>
    <dgm:pt modelId="{BD32E1D9-8D50-2249-9885-54BAEDD808FF}" type="parTrans" cxnId="{8B455C11-0F48-784C-BF43-43CFD24C2E68}">
      <dgm:prSet/>
      <dgm:spPr/>
      <dgm:t>
        <a:bodyPr/>
        <a:lstStyle/>
        <a:p>
          <a:endParaRPr lang="en-US"/>
        </a:p>
      </dgm:t>
    </dgm:pt>
    <dgm:pt modelId="{ECA19BA9-3F80-8E47-814D-FD8CD73BF415}" type="sibTrans" cxnId="{8B455C11-0F48-784C-BF43-43CFD24C2E68}">
      <dgm:prSet/>
      <dgm:spPr/>
      <dgm:t>
        <a:bodyPr/>
        <a:lstStyle/>
        <a:p>
          <a:endParaRPr lang="en-US"/>
        </a:p>
      </dgm:t>
    </dgm:pt>
    <dgm:pt modelId="{35A0F6FA-0B81-AF4E-9BDA-665848FD0E43}">
      <dgm:prSet phldrT="[Text]"/>
      <dgm:spPr/>
      <dgm:t>
        <a:bodyPr/>
        <a:lstStyle/>
        <a:p>
          <a:r>
            <a:rPr lang="en-US" dirty="0"/>
            <a:t>PERSON C has t</a:t>
          </a:r>
          <a:r>
            <a:rPr lang="en-US" altLang="en-US" dirty="0"/>
            <a:t>he right to dump ashes on the land</a:t>
          </a:r>
          <a:endParaRPr lang="en-US" dirty="0"/>
        </a:p>
      </dgm:t>
    </dgm:pt>
    <dgm:pt modelId="{379B029D-669C-464F-8E29-F295F426D969}" type="parTrans" cxnId="{BF923027-8BC3-BB45-8906-EA795EF1A9F6}">
      <dgm:prSet/>
      <dgm:spPr/>
      <dgm:t>
        <a:bodyPr/>
        <a:lstStyle/>
        <a:p>
          <a:endParaRPr lang="en-US"/>
        </a:p>
      </dgm:t>
    </dgm:pt>
    <dgm:pt modelId="{46E23B45-DD76-F946-849D-5258C3C74750}" type="sibTrans" cxnId="{BF923027-8BC3-BB45-8906-EA795EF1A9F6}">
      <dgm:prSet/>
      <dgm:spPr/>
      <dgm:t>
        <a:bodyPr/>
        <a:lstStyle/>
        <a:p>
          <a:endParaRPr lang="en-US"/>
        </a:p>
      </dgm:t>
    </dgm:pt>
    <dgm:pt modelId="{F1F497EB-01C5-8946-84F5-D51013871468}">
      <dgm:prSet phldrT="[Text]"/>
      <dgm:spPr/>
      <dgm:t>
        <a:bodyPr/>
        <a:lstStyle/>
        <a:p>
          <a:r>
            <a:rPr lang="en-US" altLang="en-US" dirty="0"/>
            <a:t>Person D possess the right to fly an airplane over the land</a:t>
          </a:r>
          <a:endParaRPr lang="en-US" dirty="0"/>
        </a:p>
      </dgm:t>
    </dgm:pt>
    <dgm:pt modelId="{9A293894-CC95-9246-AB92-DBB0B64C2E7B}" type="parTrans" cxnId="{001A2A9A-CF09-1543-B524-869DDE578ECE}">
      <dgm:prSet/>
      <dgm:spPr/>
      <dgm:t>
        <a:bodyPr/>
        <a:lstStyle/>
        <a:p>
          <a:endParaRPr lang="en-US"/>
        </a:p>
      </dgm:t>
    </dgm:pt>
    <dgm:pt modelId="{95DF7AC8-1177-B84E-AE19-5352B35296C8}" type="sibTrans" cxnId="{001A2A9A-CF09-1543-B524-869DDE578ECE}">
      <dgm:prSet/>
      <dgm:spPr/>
      <dgm:t>
        <a:bodyPr/>
        <a:lstStyle/>
        <a:p>
          <a:endParaRPr lang="en-US"/>
        </a:p>
      </dgm:t>
    </dgm:pt>
    <dgm:pt modelId="{5676B679-4C33-8349-AA0C-048D1E05F1DD}" type="pres">
      <dgm:prSet presAssocID="{5F1629FB-7B15-2B45-B96B-6112ACE0AA73}" presName="diagram" presStyleCnt="0">
        <dgm:presLayoutVars>
          <dgm:chMax val="1"/>
          <dgm:dir/>
          <dgm:animLvl val="ctr"/>
          <dgm:resizeHandles val="exact"/>
        </dgm:presLayoutVars>
      </dgm:prSet>
      <dgm:spPr/>
    </dgm:pt>
    <dgm:pt modelId="{2A8907D4-06D4-434B-B6C1-9C1F9FA95F3A}" type="pres">
      <dgm:prSet presAssocID="{5F1629FB-7B15-2B45-B96B-6112ACE0AA73}" presName="matrix" presStyleCnt="0"/>
      <dgm:spPr/>
    </dgm:pt>
    <dgm:pt modelId="{39F9A4BB-993F-DD40-A970-87AE81DD94DE}" type="pres">
      <dgm:prSet presAssocID="{5F1629FB-7B15-2B45-B96B-6112ACE0AA73}" presName="tile1" presStyleLbl="node1" presStyleIdx="0" presStyleCnt="4"/>
      <dgm:spPr/>
    </dgm:pt>
    <dgm:pt modelId="{AB93E2CE-A3CD-7B4B-97A0-2F7C41505468}" type="pres">
      <dgm:prSet presAssocID="{5F1629FB-7B15-2B45-B96B-6112ACE0AA73}" presName="tile1text" presStyleLbl="node1" presStyleIdx="0" presStyleCnt="4">
        <dgm:presLayoutVars>
          <dgm:chMax val="0"/>
          <dgm:chPref val="0"/>
          <dgm:bulletEnabled val="1"/>
        </dgm:presLayoutVars>
      </dgm:prSet>
      <dgm:spPr/>
    </dgm:pt>
    <dgm:pt modelId="{19CA2DE2-3DFA-2445-A0FE-CADC2837C391}" type="pres">
      <dgm:prSet presAssocID="{5F1629FB-7B15-2B45-B96B-6112ACE0AA73}" presName="tile2" presStyleLbl="node1" presStyleIdx="1" presStyleCnt="4"/>
      <dgm:spPr/>
    </dgm:pt>
    <dgm:pt modelId="{FF9B0EA4-7D79-BD4E-AD8E-56FB8FED2DE0}" type="pres">
      <dgm:prSet presAssocID="{5F1629FB-7B15-2B45-B96B-6112ACE0AA73}" presName="tile2text" presStyleLbl="node1" presStyleIdx="1" presStyleCnt="4">
        <dgm:presLayoutVars>
          <dgm:chMax val="0"/>
          <dgm:chPref val="0"/>
          <dgm:bulletEnabled val="1"/>
        </dgm:presLayoutVars>
      </dgm:prSet>
      <dgm:spPr/>
    </dgm:pt>
    <dgm:pt modelId="{FF881EEF-45A4-BF42-8EE1-4630BDE49B5B}" type="pres">
      <dgm:prSet presAssocID="{5F1629FB-7B15-2B45-B96B-6112ACE0AA73}" presName="tile3" presStyleLbl="node1" presStyleIdx="2" presStyleCnt="4"/>
      <dgm:spPr/>
    </dgm:pt>
    <dgm:pt modelId="{5B4CED0B-2219-774D-9B33-491BEC79BC45}" type="pres">
      <dgm:prSet presAssocID="{5F1629FB-7B15-2B45-B96B-6112ACE0AA73}" presName="tile3text" presStyleLbl="node1" presStyleIdx="2" presStyleCnt="4">
        <dgm:presLayoutVars>
          <dgm:chMax val="0"/>
          <dgm:chPref val="0"/>
          <dgm:bulletEnabled val="1"/>
        </dgm:presLayoutVars>
      </dgm:prSet>
      <dgm:spPr/>
    </dgm:pt>
    <dgm:pt modelId="{504D758C-FC2F-CC4B-8CF7-ADAD2F7609EC}" type="pres">
      <dgm:prSet presAssocID="{5F1629FB-7B15-2B45-B96B-6112ACE0AA73}" presName="tile4" presStyleLbl="node1" presStyleIdx="3" presStyleCnt="4"/>
      <dgm:spPr/>
    </dgm:pt>
    <dgm:pt modelId="{C5EB0C65-7748-2441-82C9-95330A5CE55C}" type="pres">
      <dgm:prSet presAssocID="{5F1629FB-7B15-2B45-B96B-6112ACE0AA73}" presName="tile4text" presStyleLbl="node1" presStyleIdx="3" presStyleCnt="4">
        <dgm:presLayoutVars>
          <dgm:chMax val="0"/>
          <dgm:chPref val="0"/>
          <dgm:bulletEnabled val="1"/>
        </dgm:presLayoutVars>
      </dgm:prSet>
      <dgm:spPr/>
    </dgm:pt>
    <dgm:pt modelId="{A166F397-4206-7E4D-8A68-FAE73240C148}" type="pres">
      <dgm:prSet presAssocID="{5F1629FB-7B15-2B45-B96B-6112ACE0AA73}" presName="centerTile" presStyleLbl="fgShp" presStyleIdx="0" presStyleCnt="1">
        <dgm:presLayoutVars>
          <dgm:chMax val="0"/>
          <dgm:chPref val="0"/>
        </dgm:presLayoutVars>
      </dgm:prSet>
      <dgm:spPr/>
    </dgm:pt>
  </dgm:ptLst>
  <dgm:cxnLst>
    <dgm:cxn modelId="{8B455C11-0F48-784C-BF43-43CFD24C2E68}" srcId="{44279319-A092-5D43-B867-F5EA391FCEA1}" destId="{34953947-0EEC-5F43-A009-706C4C316005}" srcOrd="1" destOrd="0" parTransId="{BD32E1D9-8D50-2249-9885-54BAEDD808FF}" sibTransId="{ECA19BA9-3F80-8E47-814D-FD8CD73BF415}"/>
    <dgm:cxn modelId="{97F66F14-F890-DA4C-AD20-4E96A36015A1}" type="presOf" srcId="{44279319-A092-5D43-B867-F5EA391FCEA1}" destId="{A166F397-4206-7E4D-8A68-FAE73240C148}" srcOrd="0" destOrd="0" presId="urn:microsoft.com/office/officeart/2005/8/layout/matrix1"/>
    <dgm:cxn modelId="{BF923027-8BC3-BB45-8906-EA795EF1A9F6}" srcId="{44279319-A092-5D43-B867-F5EA391FCEA1}" destId="{35A0F6FA-0B81-AF4E-9BDA-665848FD0E43}" srcOrd="2" destOrd="0" parTransId="{379B029D-669C-464F-8E29-F295F426D969}" sibTransId="{46E23B45-DD76-F946-849D-5258C3C74750}"/>
    <dgm:cxn modelId="{0C24FB38-02B5-E040-A473-E00FEED36460}" type="presOf" srcId="{F1F497EB-01C5-8946-84F5-D51013871468}" destId="{504D758C-FC2F-CC4B-8CF7-ADAD2F7609EC}" srcOrd="0" destOrd="0" presId="urn:microsoft.com/office/officeart/2005/8/layout/matrix1"/>
    <dgm:cxn modelId="{46BA6660-A07B-CB4F-B38C-C1D1481A3203}" type="presOf" srcId="{F1F497EB-01C5-8946-84F5-D51013871468}" destId="{C5EB0C65-7748-2441-82C9-95330A5CE55C}" srcOrd="1" destOrd="0" presId="urn:microsoft.com/office/officeart/2005/8/layout/matrix1"/>
    <dgm:cxn modelId="{4F9B6C63-85AA-B94A-8084-0D7137189929}" type="presOf" srcId="{5F1629FB-7B15-2B45-B96B-6112ACE0AA73}" destId="{5676B679-4C33-8349-AA0C-048D1E05F1DD}" srcOrd="0" destOrd="0" presId="urn:microsoft.com/office/officeart/2005/8/layout/matrix1"/>
    <dgm:cxn modelId="{2970874F-F49B-F448-850F-9DB525D35806}" type="presOf" srcId="{34953947-0EEC-5F43-A009-706C4C316005}" destId="{19CA2DE2-3DFA-2445-A0FE-CADC2837C391}" srcOrd="0" destOrd="0" presId="urn:microsoft.com/office/officeart/2005/8/layout/matrix1"/>
    <dgm:cxn modelId="{209A8579-83AA-8545-B6D8-91459CEBFF09}" type="presOf" srcId="{8DB2F809-18BB-474D-A9B2-C95DE0E052A2}" destId="{AB93E2CE-A3CD-7B4B-97A0-2F7C41505468}" srcOrd="1" destOrd="0" presId="urn:microsoft.com/office/officeart/2005/8/layout/matrix1"/>
    <dgm:cxn modelId="{70E3D880-FC4A-274D-A172-34C5443D932A}" type="presOf" srcId="{34953947-0EEC-5F43-A009-706C4C316005}" destId="{FF9B0EA4-7D79-BD4E-AD8E-56FB8FED2DE0}" srcOrd="1" destOrd="0" presId="urn:microsoft.com/office/officeart/2005/8/layout/matrix1"/>
    <dgm:cxn modelId="{258F1E93-D0F4-F14D-8264-EE9E0101E030}" srcId="{44279319-A092-5D43-B867-F5EA391FCEA1}" destId="{8DB2F809-18BB-474D-A9B2-C95DE0E052A2}" srcOrd="0" destOrd="0" parTransId="{6974A4DD-E397-344E-9C4F-DF8295CAA85E}" sibTransId="{C356E8ED-31CA-D04B-8A2B-E37B5AD35C17}"/>
    <dgm:cxn modelId="{001A2A9A-CF09-1543-B524-869DDE578ECE}" srcId="{44279319-A092-5D43-B867-F5EA391FCEA1}" destId="{F1F497EB-01C5-8946-84F5-D51013871468}" srcOrd="3" destOrd="0" parTransId="{9A293894-CC95-9246-AB92-DBB0B64C2E7B}" sibTransId="{95DF7AC8-1177-B84E-AE19-5352B35296C8}"/>
    <dgm:cxn modelId="{37FD4EC6-09BD-0E4A-8B87-C57AC27BEBBD}" type="presOf" srcId="{35A0F6FA-0B81-AF4E-9BDA-665848FD0E43}" destId="{FF881EEF-45A4-BF42-8EE1-4630BDE49B5B}" srcOrd="0" destOrd="0" presId="urn:microsoft.com/office/officeart/2005/8/layout/matrix1"/>
    <dgm:cxn modelId="{B05F38E7-CB20-C649-94F0-39C9B9EBB318}" srcId="{5F1629FB-7B15-2B45-B96B-6112ACE0AA73}" destId="{44279319-A092-5D43-B867-F5EA391FCEA1}" srcOrd="0" destOrd="0" parTransId="{2554451E-C014-C047-82DF-AFBF5BF720C6}" sibTransId="{C90897C5-C3C4-5A46-9F74-37D8508F3992}"/>
    <dgm:cxn modelId="{6A61B8E9-9B3F-D544-B333-3D10DC7053EE}" type="presOf" srcId="{8DB2F809-18BB-474D-A9B2-C95DE0E052A2}" destId="{39F9A4BB-993F-DD40-A970-87AE81DD94DE}" srcOrd="0" destOrd="0" presId="urn:microsoft.com/office/officeart/2005/8/layout/matrix1"/>
    <dgm:cxn modelId="{DAFE8FF4-C46B-DC4B-BC11-85F6462020B8}" type="presOf" srcId="{35A0F6FA-0B81-AF4E-9BDA-665848FD0E43}" destId="{5B4CED0B-2219-774D-9B33-491BEC79BC45}" srcOrd="1" destOrd="0" presId="urn:microsoft.com/office/officeart/2005/8/layout/matrix1"/>
    <dgm:cxn modelId="{C3966A02-81DB-A443-A70C-8CC3BBE72095}" type="presParOf" srcId="{5676B679-4C33-8349-AA0C-048D1E05F1DD}" destId="{2A8907D4-06D4-434B-B6C1-9C1F9FA95F3A}" srcOrd="0" destOrd="0" presId="urn:microsoft.com/office/officeart/2005/8/layout/matrix1"/>
    <dgm:cxn modelId="{211E1B87-60E8-734F-83B3-9EB7F94F1819}" type="presParOf" srcId="{2A8907D4-06D4-434B-B6C1-9C1F9FA95F3A}" destId="{39F9A4BB-993F-DD40-A970-87AE81DD94DE}" srcOrd="0" destOrd="0" presId="urn:microsoft.com/office/officeart/2005/8/layout/matrix1"/>
    <dgm:cxn modelId="{5D4B5846-20CF-E143-8877-0CEC61B9B146}" type="presParOf" srcId="{2A8907D4-06D4-434B-B6C1-9C1F9FA95F3A}" destId="{AB93E2CE-A3CD-7B4B-97A0-2F7C41505468}" srcOrd="1" destOrd="0" presId="urn:microsoft.com/office/officeart/2005/8/layout/matrix1"/>
    <dgm:cxn modelId="{1B30B64D-FBD4-954C-BFD4-B00D8728865E}" type="presParOf" srcId="{2A8907D4-06D4-434B-B6C1-9C1F9FA95F3A}" destId="{19CA2DE2-3DFA-2445-A0FE-CADC2837C391}" srcOrd="2" destOrd="0" presId="urn:microsoft.com/office/officeart/2005/8/layout/matrix1"/>
    <dgm:cxn modelId="{7AF862CB-741D-4349-9013-01A7324B7082}" type="presParOf" srcId="{2A8907D4-06D4-434B-B6C1-9C1F9FA95F3A}" destId="{FF9B0EA4-7D79-BD4E-AD8E-56FB8FED2DE0}" srcOrd="3" destOrd="0" presId="urn:microsoft.com/office/officeart/2005/8/layout/matrix1"/>
    <dgm:cxn modelId="{03F1B3F6-7D69-034C-9121-E7FB34A85C43}" type="presParOf" srcId="{2A8907D4-06D4-434B-B6C1-9C1F9FA95F3A}" destId="{FF881EEF-45A4-BF42-8EE1-4630BDE49B5B}" srcOrd="4" destOrd="0" presId="urn:microsoft.com/office/officeart/2005/8/layout/matrix1"/>
    <dgm:cxn modelId="{7A0A400A-042D-0747-BF13-B3CA6B207FB8}" type="presParOf" srcId="{2A8907D4-06D4-434B-B6C1-9C1F9FA95F3A}" destId="{5B4CED0B-2219-774D-9B33-491BEC79BC45}" srcOrd="5" destOrd="0" presId="urn:microsoft.com/office/officeart/2005/8/layout/matrix1"/>
    <dgm:cxn modelId="{ECFAD4AA-1279-B74C-84DB-92079B738510}" type="presParOf" srcId="{2A8907D4-06D4-434B-B6C1-9C1F9FA95F3A}" destId="{504D758C-FC2F-CC4B-8CF7-ADAD2F7609EC}" srcOrd="6" destOrd="0" presId="urn:microsoft.com/office/officeart/2005/8/layout/matrix1"/>
    <dgm:cxn modelId="{E54158C8-1C8D-0942-B747-285B84384768}" type="presParOf" srcId="{2A8907D4-06D4-434B-B6C1-9C1F9FA95F3A}" destId="{C5EB0C65-7748-2441-82C9-95330A5CE55C}" srcOrd="7" destOrd="0" presId="urn:microsoft.com/office/officeart/2005/8/layout/matrix1"/>
    <dgm:cxn modelId="{CC2A36B7-F6E0-4941-98F1-2360239F892C}" type="presParOf" srcId="{5676B679-4C33-8349-AA0C-048D1E05F1DD}" destId="{A166F397-4206-7E4D-8A68-FAE73240C14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BF0F3AC-9204-46C5-8783-46F94040855C}" type="doc">
      <dgm:prSet loTypeId="urn:microsoft.com/office/officeart/2005/8/layout/list1" loCatId="process" qsTypeId="urn:microsoft.com/office/officeart/2005/8/quickstyle/simple4" qsCatId="simple" csTypeId="urn:microsoft.com/office/officeart/2005/8/colors/colorful1" csCatId="colorful" phldr="1"/>
      <dgm:spPr/>
      <dgm:t>
        <a:bodyPr/>
        <a:lstStyle/>
        <a:p>
          <a:endParaRPr lang="en-US"/>
        </a:p>
      </dgm:t>
    </dgm:pt>
    <dgm:pt modelId="{DE52E8E0-77ED-4577-8244-1495888DEE83}">
      <dgm:prSet/>
      <dgm:spPr/>
      <dgm:t>
        <a:bodyPr/>
        <a:lstStyle/>
        <a:p>
          <a:r>
            <a:rPr lang="en-US" b="1" dirty="0">
              <a:solidFill>
                <a:schemeClr val="tx1"/>
              </a:solidFill>
            </a:rPr>
            <a:t>Coase (1960) Theorem</a:t>
          </a:r>
        </a:p>
      </dgm:t>
    </dgm:pt>
    <dgm:pt modelId="{130F0266-A8E8-4409-B023-A67F1C406AB8}" type="parTrans" cxnId="{E87C5647-AEA5-4C00-BA98-F81D47F1CEE7}">
      <dgm:prSet/>
      <dgm:spPr/>
      <dgm:t>
        <a:bodyPr/>
        <a:lstStyle/>
        <a:p>
          <a:endParaRPr lang="en-US"/>
        </a:p>
      </dgm:t>
    </dgm:pt>
    <dgm:pt modelId="{C645B659-28E1-4878-B741-63B6B462B4AB}" type="sibTrans" cxnId="{E87C5647-AEA5-4C00-BA98-F81D47F1CEE7}">
      <dgm:prSet/>
      <dgm:spPr/>
      <dgm:t>
        <a:bodyPr/>
        <a:lstStyle/>
        <a:p>
          <a:endParaRPr lang="en-US"/>
        </a:p>
      </dgm:t>
    </dgm:pt>
    <dgm:pt modelId="{F9E19C15-DFFC-4437-BCE8-690AA4B3F278}">
      <dgm:prSet/>
      <dgm:spPr/>
      <dgm:t>
        <a:bodyPr/>
        <a:lstStyle/>
        <a:p>
          <a:r>
            <a:rPr lang="en-US" dirty="0"/>
            <a:t>The initial partition of property rights does not matter for the allocation of resources (ignoring wealth effects) when all rights are freely transferable, and the costs of transacting are zero.</a:t>
          </a:r>
        </a:p>
      </dgm:t>
    </dgm:pt>
    <dgm:pt modelId="{D5ABCBAE-D0F6-45FE-A073-6BFEC7D4D298}" type="parTrans" cxnId="{1194D5BD-0453-43DB-905E-2A66125C9DFC}">
      <dgm:prSet/>
      <dgm:spPr/>
      <dgm:t>
        <a:bodyPr/>
        <a:lstStyle/>
        <a:p>
          <a:endParaRPr lang="en-US"/>
        </a:p>
      </dgm:t>
    </dgm:pt>
    <dgm:pt modelId="{E1D1E117-508D-45E1-885C-1CB9619D4A8A}" type="sibTrans" cxnId="{1194D5BD-0453-43DB-905E-2A66125C9DFC}">
      <dgm:prSet/>
      <dgm:spPr/>
      <dgm:t>
        <a:bodyPr/>
        <a:lstStyle/>
        <a:p>
          <a:endParaRPr lang="en-US"/>
        </a:p>
      </dgm:t>
    </dgm:pt>
    <dgm:pt modelId="{A03FA102-69A6-4D5E-9F18-CCC98E5FE439}">
      <dgm:prSet/>
      <dgm:spPr/>
      <dgm:t>
        <a:bodyPr/>
        <a:lstStyle/>
        <a:p>
          <a:r>
            <a:rPr lang="en-US" dirty="0"/>
            <a:t>If transactions costs are not zero, the role of the State can have a crucial effect on resource allocation.</a:t>
          </a:r>
        </a:p>
      </dgm:t>
    </dgm:pt>
    <dgm:pt modelId="{97C954AB-0634-41CB-B4ED-92CFFA935DB9}" type="parTrans" cxnId="{F12767CB-C801-4A2D-B6A3-EFA5A1F10CFF}">
      <dgm:prSet/>
      <dgm:spPr/>
      <dgm:t>
        <a:bodyPr/>
        <a:lstStyle/>
        <a:p>
          <a:endParaRPr lang="en-US"/>
        </a:p>
      </dgm:t>
    </dgm:pt>
    <dgm:pt modelId="{E606CDCD-845F-46DF-953A-E26A2E0D3318}" type="sibTrans" cxnId="{F12767CB-C801-4A2D-B6A3-EFA5A1F10CFF}">
      <dgm:prSet/>
      <dgm:spPr/>
      <dgm:t>
        <a:bodyPr/>
        <a:lstStyle/>
        <a:p>
          <a:endParaRPr lang="en-US"/>
        </a:p>
      </dgm:t>
    </dgm:pt>
    <dgm:pt modelId="{30C38621-9F87-4808-BDA8-4D9FEF6A1023}">
      <dgm:prSet/>
      <dgm:spPr/>
      <dgm:t>
        <a:bodyPr/>
        <a:lstStyle/>
        <a:p>
          <a:r>
            <a:rPr lang="en-US" dirty="0"/>
            <a:t>Eggertsson (1990)</a:t>
          </a:r>
        </a:p>
      </dgm:t>
    </dgm:pt>
    <dgm:pt modelId="{BC781814-19B2-448F-B2D4-054FABF3070C}" type="parTrans" cxnId="{0F33F408-8357-469C-99E1-7DBD9ADA2C7F}">
      <dgm:prSet/>
      <dgm:spPr/>
      <dgm:t>
        <a:bodyPr/>
        <a:lstStyle/>
        <a:p>
          <a:endParaRPr lang="en-US"/>
        </a:p>
      </dgm:t>
    </dgm:pt>
    <dgm:pt modelId="{A7C0A503-32D0-4418-BF53-B44DA483201A}" type="sibTrans" cxnId="{0F33F408-8357-469C-99E1-7DBD9ADA2C7F}">
      <dgm:prSet/>
      <dgm:spPr/>
      <dgm:t>
        <a:bodyPr/>
        <a:lstStyle/>
        <a:p>
          <a:endParaRPr lang="en-US"/>
        </a:p>
      </dgm:t>
    </dgm:pt>
    <dgm:pt modelId="{2E368341-6BB9-4A8C-95DF-5105B3F15A3F}">
      <dgm:prSet/>
      <dgm:spPr/>
      <dgm:t>
        <a:bodyPr/>
        <a:lstStyle/>
        <a:p>
          <a:r>
            <a:rPr lang="en-US" dirty="0"/>
            <a:t>Negotiation costs and other transaction costs may block the reassignment of rights, and the initial partitioning of property rights by the state may have important consequences for the output of an economy.</a:t>
          </a:r>
        </a:p>
      </dgm:t>
    </dgm:pt>
    <dgm:pt modelId="{DAD625BA-3862-4FC2-AE16-EFC2360A3CF8}" type="parTrans" cxnId="{D91A86B1-76FB-41BA-91C8-C56D5C930046}">
      <dgm:prSet/>
      <dgm:spPr/>
      <dgm:t>
        <a:bodyPr/>
        <a:lstStyle/>
        <a:p>
          <a:endParaRPr lang="en-US"/>
        </a:p>
      </dgm:t>
    </dgm:pt>
    <dgm:pt modelId="{67CB4F56-6EA7-4054-91B9-584ECE369AE2}" type="sibTrans" cxnId="{D91A86B1-76FB-41BA-91C8-C56D5C930046}">
      <dgm:prSet/>
      <dgm:spPr/>
      <dgm:t>
        <a:bodyPr/>
        <a:lstStyle/>
        <a:p>
          <a:endParaRPr lang="en-US"/>
        </a:p>
      </dgm:t>
    </dgm:pt>
    <dgm:pt modelId="{8F657CBB-44F3-44FB-ACA9-E67FDD03F21D}">
      <dgm:prSet/>
      <dgm:spPr/>
      <dgm:t>
        <a:bodyPr/>
        <a:lstStyle/>
        <a:p>
          <a:r>
            <a:rPr lang="en-US" dirty="0">
              <a:highlight>
                <a:srgbClr val="FFFF00"/>
              </a:highlight>
            </a:rPr>
            <a:t>The Property Rights approach is not complete without a Theory of the State</a:t>
          </a:r>
        </a:p>
      </dgm:t>
    </dgm:pt>
    <dgm:pt modelId="{8F1E1DEA-077F-4530-A00B-FED37A02CCFD}" type="parTrans" cxnId="{89EF528F-6A92-4B1C-913A-BA4ECA3172DB}">
      <dgm:prSet/>
      <dgm:spPr/>
      <dgm:t>
        <a:bodyPr/>
        <a:lstStyle/>
        <a:p>
          <a:endParaRPr lang="en-US"/>
        </a:p>
      </dgm:t>
    </dgm:pt>
    <dgm:pt modelId="{05D441F2-CACB-4B90-9DA2-DC7FCFF74EA4}" type="sibTrans" cxnId="{89EF528F-6A92-4B1C-913A-BA4ECA3172DB}">
      <dgm:prSet/>
      <dgm:spPr/>
      <dgm:t>
        <a:bodyPr/>
        <a:lstStyle/>
        <a:p>
          <a:endParaRPr lang="en-US"/>
        </a:p>
      </dgm:t>
    </dgm:pt>
    <dgm:pt modelId="{46AB13D2-8168-0C45-96A0-4C6E79EB3617}" type="pres">
      <dgm:prSet presAssocID="{6BF0F3AC-9204-46C5-8783-46F94040855C}" presName="linear" presStyleCnt="0">
        <dgm:presLayoutVars>
          <dgm:dir/>
          <dgm:animLvl val="lvl"/>
          <dgm:resizeHandles val="exact"/>
        </dgm:presLayoutVars>
      </dgm:prSet>
      <dgm:spPr/>
    </dgm:pt>
    <dgm:pt modelId="{50F75830-91E0-9947-8880-1174797073AE}" type="pres">
      <dgm:prSet presAssocID="{DE52E8E0-77ED-4577-8244-1495888DEE83}" presName="parentLin" presStyleCnt="0"/>
      <dgm:spPr/>
    </dgm:pt>
    <dgm:pt modelId="{8E3AF739-D005-CD4E-A97E-004947525A3A}" type="pres">
      <dgm:prSet presAssocID="{DE52E8E0-77ED-4577-8244-1495888DEE83}" presName="parentLeftMargin" presStyleLbl="node1" presStyleIdx="0" presStyleCnt="2"/>
      <dgm:spPr/>
    </dgm:pt>
    <dgm:pt modelId="{71D3752D-1D5A-4C46-8335-464AE4995A22}" type="pres">
      <dgm:prSet presAssocID="{DE52E8E0-77ED-4577-8244-1495888DEE83}" presName="parentText" presStyleLbl="node1" presStyleIdx="0" presStyleCnt="2">
        <dgm:presLayoutVars>
          <dgm:chMax val="0"/>
          <dgm:bulletEnabled val="1"/>
        </dgm:presLayoutVars>
      </dgm:prSet>
      <dgm:spPr/>
    </dgm:pt>
    <dgm:pt modelId="{6C6FB396-B3C8-AF43-B474-54BC751D920D}" type="pres">
      <dgm:prSet presAssocID="{DE52E8E0-77ED-4577-8244-1495888DEE83}" presName="negativeSpace" presStyleCnt="0"/>
      <dgm:spPr/>
    </dgm:pt>
    <dgm:pt modelId="{EFF1340C-D4D9-9246-A89C-4AFC257732F4}" type="pres">
      <dgm:prSet presAssocID="{DE52E8E0-77ED-4577-8244-1495888DEE83}" presName="childText" presStyleLbl="conFgAcc1" presStyleIdx="0" presStyleCnt="2">
        <dgm:presLayoutVars>
          <dgm:bulletEnabled val="1"/>
        </dgm:presLayoutVars>
      </dgm:prSet>
      <dgm:spPr/>
    </dgm:pt>
    <dgm:pt modelId="{B353D000-4DD0-C64F-8882-B7CE8EE0385B}" type="pres">
      <dgm:prSet presAssocID="{C645B659-28E1-4878-B741-63B6B462B4AB}" presName="spaceBetweenRectangles" presStyleCnt="0"/>
      <dgm:spPr/>
    </dgm:pt>
    <dgm:pt modelId="{FCA6395C-FCC9-C54E-980D-2150E52C30CD}" type="pres">
      <dgm:prSet presAssocID="{30C38621-9F87-4808-BDA8-4D9FEF6A1023}" presName="parentLin" presStyleCnt="0"/>
      <dgm:spPr/>
    </dgm:pt>
    <dgm:pt modelId="{3CA799BF-8713-D144-85E8-83BCEC089CC7}" type="pres">
      <dgm:prSet presAssocID="{30C38621-9F87-4808-BDA8-4D9FEF6A1023}" presName="parentLeftMargin" presStyleLbl="node1" presStyleIdx="0" presStyleCnt="2"/>
      <dgm:spPr/>
    </dgm:pt>
    <dgm:pt modelId="{DC762B89-CF94-214D-B86A-C95D55B3CFCA}" type="pres">
      <dgm:prSet presAssocID="{30C38621-9F87-4808-BDA8-4D9FEF6A1023}" presName="parentText" presStyleLbl="node1" presStyleIdx="1" presStyleCnt="2">
        <dgm:presLayoutVars>
          <dgm:chMax val="0"/>
          <dgm:bulletEnabled val="1"/>
        </dgm:presLayoutVars>
      </dgm:prSet>
      <dgm:spPr/>
    </dgm:pt>
    <dgm:pt modelId="{F380B904-AE3C-4B40-B272-EEEA9992FB27}" type="pres">
      <dgm:prSet presAssocID="{30C38621-9F87-4808-BDA8-4D9FEF6A1023}" presName="negativeSpace" presStyleCnt="0"/>
      <dgm:spPr/>
    </dgm:pt>
    <dgm:pt modelId="{7FAFD6B0-9924-BC43-9F7F-2DC047BD26D2}" type="pres">
      <dgm:prSet presAssocID="{30C38621-9F87-4808-BDA8-4D9FEF6A1023}" presName="childText" presStyleLbl="conFgAcc1" presStyleIdx="1" presStyleCnt="2">
        <dgm:presLayoutVars>
          <dgm:bulletEnabled val="1"/>
        </dgm:presLayoutVars>
      </dgm:prSet>
      <dgm:spPr/>
    </dgm:pt>
  </dgm:ptLst>
  <dgm:cxnLst>
    <dgm:cxn modelId="{0F33F408-8357-469C-99E1-7DBD9ADA2C7F}" srcId="{6BF0F3AC-9204-46C5-8783-46F94040855C}" destId="{30C38621-9F87-4808-BDA8-4D9FEF6A1023}" srcOrd="1" destOrd="0" parTransId="{BC781814-19B2-448F-B2D4-054FABF3070C}" sibTransId="{A7C0A503-32D0-4418-BF53-B44DA483201A}"/>
    <dgm:cxn modelId="{14F94715-B190-914B-A5AB-2D5B5FD20A56}" type="presOf" srcId="{F9E19C15-DFFC-4437-BCE8-690AA4B3F278}" destId="{EFF1340C-D4D9-9246-A89C-4AFC257732F4}" srcOrd="0" destOrd="0" presId="urn:microsoft.com/office/officeart/2005/8/layout/list1"/>
    <dgm:cxn modelId="{FCC8DC2B-FA24-2941-A9BE-09D9B995FFDA}" type="presOf" srcId="{6BF0F3AC-9204-46C5-8783-46F94040855C}" destId="{46AB13D2-8168-0C45-96A0-4C6E79EB3617}" srcOrd="0" destOrd="0" presId="urn:microsoft.com/office/officeart/2005/8/layout/list1"/>
    <dgm:cxn modelId="{47456138-DA08-774E-B101-018A6EAE9726}" type="presOf" srcId="{30C38621-9F87-4808-BDA8-4D9FEF6A1023}" destId="{3CA799BF-8713-D144-85E8-83BCEC089CC7}" srcOrd="0" destOrd="0" presId="urn:microsoft.com/office/officeart/2005/8/layout/list1"/>
    <dgm:cxn modelId="{30C47E3C-192A-CC4E-BA63-984D8EFEC527}" type="presOf" srcId="{DE52E8E0-77ED-4577-8244-1495888DEE83}" destId="{8E3AF739-D005-CD4E-A97E-004947525A3A}" srcOrd="0" destOrd="0" presId="urn:microsoft.com/office/officeart/2005/8/layout/list1"/>
    <dgm:cxn modelId="{E87C5647-AEA5-4C00-BA98-F81D47F1CEE7}" srcId="{6BF0F3AC-9204-46C5-8783-46F94040855C}" destId="{DE52E8E0-77ED-4577-8244-1495888DEE83}" srcOrd="0" destOrd="0" parTransId="{130F0266-A8E8-4409-B023-A67F1C406AB8}" sibTransId="{C645B659-28E1-4878-B741-63B6B462B4AB}"/>
    <dgm:cxn modelId="{61BEEE5A-B67D-6447-A724-574921E54B79}" type="presOf" srcId="{8F657CBB-44F3-44FB-ACA9-E67FDD03F21D}" destId="{7FAFD6B0-9924-BC43-9F7F-2DC047BD26D2}" srcOrd="0" destOrd="1" presId="urn:microsoft.com/office/officeart/2005/8/layout/list1"/>
    <dgm:cxn modelId="{89EF528F-6A92-4B1C-913A-BA4ECA3172DB}" srcId="{30C38621-9F87-4808-BDA8-4D9FEF6A1023}" destId="{8F657CBB-44F3-44FB-ACA9-E67FDD03F21D}" srcOrd="1" destOrd="0" parTransId="{8F1E1DEA-077F-4530-A00B-FED37A02CCFD}" sibTransId="{05D441F2-CACB-4B90-9DA2-DC7FCFF74EA4}"/>
    <dgm:cxn modelId="{1CF0E49E-737C-EC4B-99D2-CBCC65318B30}" type="presOf" srcId="{30C38621-9F87-4808-BDA8-4D9FEF6A1023}" destId="{DC762B89-CF94-214D-B86A-C95D55B3CFCA}" srcOrd="1" destOrd="0" presId="urn:microsoft.com/office/officeart/2005/8/layout/list1"/>
    <dgm:cxn modelId="{849225B1-BEA8-CC49-9F0E-D70161C4457F}" type="presOf" srcId="{DE52E8E0-77ED-4577-8244-1495888DEE83}" destId="{71D3752D-1D5A-4C46-8335-464AE4995A22}" srcOrd="1" destOrd="0" presId="urn:microsoft.com/office/officeart/2005/8/layout/list1"/>
    <dgm:cxn modelId="{D91A86B1-76FB-41BA-91C8-C56D5C930046}" srcId="{30C38621-9F87-4808-BDA8-4D9FEF6A1023}" destId="{2E368341-6BB9-4A8C-95DF-5105B3F15A3F}" srcOrd="0" destOrd="0" parTransId="{DAD625BA-3862-4FC2-AE16-EFC2360A3CF8}" sibTransId="{67CB4F56-6EA7-4054-91B9-584ECE369AE2}"/>
    <dgm:cxn modelId="{1194D5BD-0453-43DB-905E-2A66125C9DFC}" srcId="{DE52E8E0-77ED-4577-8244-1495888DEE83}" destId="{F9E19C15-DFFC-4437-BCE8-690AA4B3F278}" srcOrd="0" destOrd="0" parTransId="{D5ABCBAE-D0F6-45FE-A073-6BFEC7D4D298}" sibTransId="{E1D1E117-508D-45E1-885C-1CB9619D4A8A}"/>
    <dgm:cxn modelId="{F12767CB-C801-4A2D-B6A3-EFA5A1F10CFF}" srcId="{DE52E8E0-77ED-4577-8244-1495888DEE83}" destId="{A03FA102-69A6-4D5E-9F18-CCC98E5FE439}" srcOrd="1" destOrd="0" parTransId="{97C954AB-0634-41CB-B4ED-92CFFA935DB9}" sibTransId="{E606CDCD-845F-46DF-953A-E26A2E0D3318}"/>
    <dgm:cxn modelId="{D28F1ED3-7D0D-5D48-9B2D-C9E738E9FF10}" type="presOf" srcId="{2E368341-6BB9-4A8C-95DF-5105B3F15A3F}" destId="{7FAFD6B0-9924-BC43-9F7F-2DC047BD26D2}" srcOrd="0" destOrd="0" presId="urn:microsoft.com/office/officeart/2005/8/layout/list1"/>
    <dgm:cxn modelId="{2810AFDB-C74F-E54B-A6D4-FED95EF7D737}" type="presOf" srcId="{A03FA102-69A6-4D5E-9F18-CCC98E5FE439}" destId="{EFF1340C-D4D9-9246-A89C-4AFC257732F4}" srcOrd="0" destOrd="1" presId="urn:microsoft.com/office/officeart/2005/8/layout/list1"/>
    <dgm:cxn modelId="{128817AA-2117-B047-ABF2-ED38FBE2409F}" type="presParOf" srcId="{46AB13D2-8168-0C45-96A0-4C6E79EB3617}" destId="{50F75830-91E0-9947-8880-1174797073AE}" srcOrd="0" destOrd="0" presId="urn:microsoft.com/office/officeart/2005/8/layout/list1"/>
    <dgm:cxn modelId="{E0314B63-5584-A34B-8093-408C61C3790E}" type="presParOf" srcId="{50F75830-91E0-9947-8880-1174797073AE}" destId="{8E3AF739-D005-CD4E-A97E-004947525A3A}" srcOrd="0" destOrd="0" presId="urn:microsoft.com/office/officeart/2005/8/layout/list1"/>
    <dgm:cxn modelId="{E80ED7DF-BF81-7D4E-8960-24BDB01720C3}" type="presParOf" srcId="{50F75830-91E0-9947-8880-1174797073AE}" destId="{71D3752D-1D5A-4C46-8335-464AE4995A22}" srcOrd="1" destOrd="0" presId="urn:microsoft.com/office/officeart/2005/8/layout/list1"/>
    <dgm:cxn modelId="{67E91070-C743-214C-A580-6AE0F1E121E2}" type="presParOf" srcId="{46AB13D2-8168-0C45-96A0-4C6E79EB3617}" destId="{6C6FB396-B3C8-AF43-B474-54BC751D920D}" srcOrd="1" destOrd="0" presId="urn:microsoft.com/office/officeart/2005/8/layout/list1"/>
    <dgm:cxn modelId="{10ECA036-EB2B-464D-86BC-790E3BF77848}" type="presParOf" srcId="{46AB13D2-8168-0C45-96A0-4C6E79EB3617}" destId="{EFF1340C-D4D9-9246-A89C-4AFC257732F4}" srcOrd="2" destOrd="0" presId="urn:microsoft.com/office/officeart/2005/8/layout/list1"/>
    <dgm:cxn modelId="{9AF4B75B-434E-784E-821D-B913CF12C438}" type="presParOf" srcId="{46AB13D2-8168-0C45-96A0-4C6E79EB3617}" destId="{B353D000-4DD0-C64F-8882-B7CE8EE0385B}" srcOrd="3" destOrd="0" presId="urn:microsoft.com/office/officeart/2005/8/layout/list1"/>
    <dgm:cxn modelId="{665446CD-98FA-DB4D-BE83-80A210ED31DA}" type="presParOf" srcId="{46AB13D2-8168-0C45-96A0-4C6E79EB3617}" destId="{FCA6395C-FCC9-C54E-980D-2150E52C30CD}" srcOrd="4" destOrd="0" presId="urn:microsoft.com/office/officeart/2005/8/layout/list1"/>
    <dgm:cxn modelId="{A17569BB-611D-DB46-B744-213DD816613B}" type="presParOf" srcId="{FCA6395C-FCC9-C54E-980D-2150E52C30CD}" destId="{3CA799BF-8713-D144-85E8-83BCEC089CC7}" srcOrd="0" destOrd="0" presId="urn:microsoft.com/office/officeart/2005/8/layout/list1"/>
    <dgm:cxn modelId="{E0DAF606-2368-244E-994C-5D85A6CC01D4}" type="presParOf" srcId="{FCA6395C-FCC9-C54E-980D-2150E52C30CD}" destId="{DC762B89-CF94-214D-B86A-C95D55B3CFCA}" srcOrd="1" destOrd="0" presId="urn:microsoft.com/office/officeart/2005/8/layout/list1"/>
    <dgm:cxn modelId="{EF7B306C-DCA1-8C49-8BF9-E8190D8F5603}" type="presParOf" srcId="{46AB13D2-8168-0C45-96A0-4C6E79EB3617}" destId="{F380B904-AE3C-4B40-B272-EEEA9992FB27}" srcOrd="5" destOrd="0" presId="urn:microsoft.com/office/officeart/2005/8/layout/list1"/>
    <dgm:cxn modelId="{8F344150-557D-6744-B30F-3D9C9825D9E8}" type="presParOf" srcId="{46AB13D2-8168-0C45-96A0-4C6E79EB3617}" destId="{7FAFD6B0-9924-BC43-9F7F-2DC047BD26D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A1BFB-03CE-4931-ABD3-ADAFEFE86A3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AAEAB5A-B825-4B78-95AC-92BCEB5B593C}">
      <dgm:prSet custT="1"/>
      <dgm:spPr/>
      <dgm:t>
        <a:bodyPr/>
        <a:lstStyle/>
        <a:p>
          <a:r>
            <a:rPr lang="en-US" sz="3600" b="1" dirty="0"/>
            <a:t>Universality</a:t>
          </a:r>
        </a:p>
      </dgm:t>
    </dgm:pt>
    <dgm:pt modelId="{E0C48063-35C0-40AB-A314-630675732ECF}" type="parTrans" cxnId="{6617D91F-31C3-4B25-98B3-8683FE7FC37B}">
      <dgm:prSet/>
      <dgm:spPr/>
      <dgm:t>
        <a:bodyPr/>
        <a:lstStyle/>
        <a:p>
          <a:endParaRPr lang="en-US"/>
        </a:p>
      </dgm:t>
    </dgm:pt>
    <dgm:pt modelId="{17DC7CC8-6443-4B27-991F-5D8EE929D888}" type="sibTrans" cxnId="{6617D91F-31C3-4B25-98B3-8683FE7FC37B}">
      <dgm:prSet/>
      <dgm:spPr/>
      <dgm:t>
        <a:bodyPr/>
        <a:lstStyle/>
        <a:p>
          <a:endParaRPr lang="en-US"/>
        </a:p>
      </dgm:t>
    </dgm:pt>
    <dgm:pt modelId="{0873E037-B3B8-42E6-B538-5B0D1E42924F}">
      <dgm:prSet/>
      <dgm:spPr/>
      <dgm:t>
        <a:bodyPr/>
        <a:lstStyle/>
        <a:p>
          <a:r>
            <a:rPr lang="en-US" dirty="0"/>
            <a:t>All scarce resources are owned by someone</a:t>
          </a:r>
        </a:p>
      </dgm:t>
    </dgm:pt>
    <dgm:pt modelId="{FBE19BA0-2872-4D1C-A976-DDDCDC108ABB}" type="parTrans" cxnId="{91FD66F9-DF66-40E1-A5CD-EC16DB661ACE}">
      <dgm:prSet/>
      <dgm:spPr/>
      <dgm:t>
        <a:bodyPr/>
        <a:lstStyle/>
        <a:p>
          <a:endParaRPr lang="en-US"/>
        </a:p>
      </dgm:t>
    </dgm:pt>
    <dgm:pt modelId="{42937C59-4452-4A63-9C92-414F6F19434F}" type="sibTrans" cxnId="{91FD66F9-DF66-40E1-A5CD-EC16DB661ACE}">
      <dgm:prSet/>
      <dgm:spPr/>
      <dgm:t>
        <a:bodyPr/>
        <a:lstStyle/>
        <a:p>
          <a:endParaRPr lang="en-US"/>
        </a:p>
      </dgm:t>
    </dgm:pt>
    <dgm:pt modelId="{5F69CC37-C007-4CAB-AEB5-60F27FEFA5C2}">
      <dgm:prSet custT="1"/>
      <dgm:spPr/>
      <dgm:t>
        <a:bodyPr/>
        <a:lstStyle/>
        <a:p>
          <a:r>
            <a:rPr lang="en-US" sz="3600" b="1" dirty="0"/>
            <a:t>Exclusivity</a:t>
          </a:r>
        </a:p>
      </dgm:t>
    </dgm:pt>
    <dgm:pt modelId="{35A1D2C7-FB3B-4643-81F6-7048FCFCD4C0}" type="parTrans" cxnId="{1DC98C0D-5AB1-4CAA-BB3E-753B2353FDFC}">
      <dgm:prSet/>
      <dgm:spPr/>
      <dgm:t>
        <a:bodyPr/>
        <a:lstStyle/>
        <a:p>
          <a:endParaRPr lang="en-US"/>
        </a:p>
      </dgm:t>
    </dgm:pt>
    <dgm:pt modelId="{1F38ADB7-7BEF-4193-A01B-078EF5CC9AE7}" type="sibTrans" cxnId="{1DC98C0D-5AB1-4CAA-BB3E-753B2353FDFC}">
      <dgm:prSet/>
      <dgm:spPr/>
      <dgm:t>
        <a:bodyPr/>
        <a:lstStyle/>
        <a:p>
          <a:endParaRPr lang="en-US"/>
        </a:p>
      </dgm:t>
    </dgm:pt>
    <dgm:pt modelId="{86C3EA81-DAB8-4956-8D8E-89F18CC63365}">
      <dgm:prSet/>
      <dgm:spPr/>
      <dgm:t>
        <a:bodyPr/>
        <a:lstStyle/>
        <a:p>
          <a:r>
            <a:rPr lang="en-US" dirty="0"/>
            <a:t>Property rights are exclusive rights</a:t>
          </a:r>
        </a:p>
      </dgm:t>
    </dgm:pt>
    <dgm:pt modelId="{A8C042BF-64B9-4EC7-8307-7737367D5221}" type="parTrans" cxnId="{41DF4FF6-054B-405E-9D32-8DC8CEAA2A0E}">
      <dgm:prSet/>
      <dgm:spPr/>
      <dgm:t>
        <a:bodyPr/>
        <a:lstStyle/>
        <a:p>
          <a:endParaRPr lang="en-US"/>
        </a:p>
      </dgm:t>
    </dgm:pt>
    <dgm:pt modelId="{502B242D-1028-444B-AD64-44DFEC5A0EE6}" type="sibTrans" cxnId="{41DF4FF6-054B-405E-9D32-8DC8CEAA2A0E}">
      <dgm:prSet/>
      <dgm:spPr/>
      <dgm:t>
        <a:bodyPr/>
        <a:lstStyle/>
        <a:p>
          <a:endParaRPr lang="en-US"/>
        </a:p>
      </dgm:t>
    </dgm:pt>
    <dgm:pt modelId="{37AF559B-3BFF-4DD0-981C-A5961DE28BC8}">
      <dgm:prSet custT="1"/>
      <dgm:spPr/>
      <dgm:t>
        <a:bodyPr/>
        <a:lstStyle/>
        <a:p>
          <a:r>
            <a:rPr lang="en-US" sz="3600" b="1" dirty="0"/>
            <a:t>Transferability</a:t>
          </a:r>
        </a:p>
      </dgm:t>
    </dgm:pt>
    <dgm:pt modelId="{E67AAFC8-02DA-418C-B4DB-C0865B05F70E}" type="parTrans" cxnId="{06571335-084C-45B8-AE5D-70A0F85DD15D}">
      <dgm:prSet/>
      <dgm:spPr/>
      <dgm:t>
        <a:bodyPr/>
        <a:lstStyle/>
        <a:p>
          <a:endParaRPr lang="en-US"/>
        </a:p>
      </dgm:t>
    </dgm:pt>
    <dgm:pt modelId="{53ED4321-0C8C-4C49-ABD4-FBEA480E515C}" type="sibTrans" cxnId="{06571335-084C-45B8-AE5D-70A0F85DD15D}">
      <dgm:prSet/>
      <dgm:spPr/>
      <dgm:t>
        <a:bodyPr/>
        <a:lstStyle/>
        <a:p>
          <a:endParaRPr lang="en-US"/>
        </a:p>
      </dgm:t>
    </dgm:pt>
    <dgm:pt modelId="{8B0B576A-56F7-4F7B-BC84-0E8406AB11CA}">
      <dgm:prSet/>
      <dgm:spPr/>
      <dgm:t>
        <a:bodyPr/>
        <a:lstStyle/>
        <a:p>
          <a:r>
            <a:rPr lang="en-US" dirty="0"/>
            <a:t>Resources can be allocated from low to high yield uses</a:t>
          </a:r>
        </a:p>
      </dgm:t>
    </dgm:pt>
    <dgm:pt modelId="{D337A203-C63B-4D7B-9083-A49512C71A99}" type="parTrans" cxnId="{41A600E4-FB60-47A8-863B-9CBBAB9B19F2}">
      <dgm:prSet/>
      <dgm:spPr/>
      <dgm:t>
        <a:bodyPr/>
        <a:lstStyle/>
        <a:p>
          <a:endParaRPr lang="en-US"/>
        </a:p>
      </dgm:t>
    </dgm:pt>
    <dgm:pt modelId="{2F331103-FBB7-403F-B618-24C6EFEB055C}" type="sibTrans" cxnId="{41A600E4-FB60-47A8-863B-9CBBAB9B19F2}">
      <dgm:prSet/>
      <dgm:spPr/>
      <dgm:t>
        <a:bodyPr/>
        <a:lstStyle/>
        <a:p>
          <a:endParaRPr lang="en-US"/>
        </a:p>
      </dgm:t>
    </dgm:pt>
    <dgm:pt modelId="{DB498024-053C-4D4B-A708-6ECD068FCACD}" type="pres">
      <dgm:prSet presAssocID="{829A1BFB-03CE-4931-ABD3-ADAFEFE86A3C}" presName="linear" presStyleCnt="0">
        <dgm:presLayoutVars>
          <dgm:animLvl val="lvl"/>
          <dgm:resizeHandles val="exact"/>
        </dgm:presLayoutVars>
      </dgm:prSet>
      <dgm:spPr/>
    </dgm:pt>
    <dgm:pt modelId="{BC7FA4F6-610A-4B4F-8BE3-752EB163736E}" type="pres">
      <dgm:prSet presAssocID="{5AAEAB5A-B825-4B78-95AC-92BCEB5B593C}" presName="parentText" presStyleLbl="node1" presStyleIdx="0" presStyleCnt="3">
        <dgm:presLayoutVars>
          <dgm:chMax val="0"/>
          <dgm:bulletEnabled val="1"/>
        </dgm:presLayoutVars>
      </dgm:prSet>
      <dgm:spPr/>
    </dgm:pt>
    <dgm:pt modelId="{2E879FC3-5BBB-4057-889D-0E350A443DC9}" type="pres">
      <dgm:prSet presAssocID="{5AAEAB5A-B825-4B78-95AC-92BCEB5B593C}" presName="childText" presStyleLbl="revTx" presStyleIdx="0" presStyleCnt="3">
        <dgm:presLayoutVars>
          <dgm:bulletEnabled val="1"/>
        </dgm:presLayoutVars>
      </dgm:prSet>
      <dgm:spPr/>
    </dgm:pt>
    <dgm:pt modelId="{9C9B1B86-7164-4DB1-98C0-AC53E812CCCD}" type="pres">
      <dgm:prSet presAssocID="{5F69CC37-C007-4CAB-AEB5-60F27FEFA5C2}" presName="parentText" presStyleLbl="node1" presStyleIdx="1" presStyleCnt="3">
        <dgm:presLayoutVars>
          <dgm:chMax val="0"/>
          <dgm:bulletEnabled val="1"/>
        </dgm:presLayoutVars>
      </dgm:prSet>
      <dgm:spPr/>
    </dgm:pt>
    <dgm:pt modelId="{316B18E1-7B4A-4378-AB1B-03A94A8089B7}" type="pres">
      <dgm:prSet presAssocID="{5F69CC37-C007-4CAB-AEB5-60F27FEFA5C2}" presName="childText" presStyleLbl="revTx" presStyleIdx="1" presStyleCnt="3">
        <dgm:presLayoutVars>
          <dgm:bulletEnabled val="1"/>
        </dgm:presLayoutVars>
      </dgm:prSet>
      <dgm:spPr/>
    </dgm:pt>
    <dgm:pt modelId="{EA26416D-41A5-4F24-B8D6-9C96329F9B4F}" type="pres">
      <dgm:prSet presAssocID="{37AF559B-3BFF-4DD0-981C-A5961DE28BC8}" presName="parentText" presStyleLbl="node1" presStyleIdx="2" presStyleCnt="3">
        <dgm:presLayoutVars>
          <dgm:chMax val="0"/>
          <dgm:bulletEnabled val="1"/>
        </dgm:presLayoutVars>
      </dgm:prSet>
      <dgm:spPr/>
    </dgm:pt>
    <dgm:pt modelId="{7DDDCE1C-8F8C-4A8A-B3A2-1AF4B74E55FD}" type="pres">
      <dgm:prSet presAssocID="{37AF559B-3BFF-4DD0-981C-A5961DE28BC8}" presName="childText" presStyleLbl="revTx" presStyleIdx="2" presStyleCnt="3">
        <dgm:presLayoutVars>
          <dgm:bulletEnabled val="1"/>
        </dgm:presLayoutVars>
      </dgm:prSet>
      <dgm:spPr/>
    </dgm:pt>
  </dgm:ptLst>
  <dgm:cxnLst>
    <dgm:cxn modelId="{5FFD8E01-701D-4CEE-8BDE-AD9A1BC67266}" type="presOf" srcId="{5F69CC37-C007-4CAB-AEB5-60F27FEFA5C2}" destId="{9C9B1B86-7164-4DB1-98C0-AC53E812CCCD}" srcOrd="0" destOrd="0" presId="urn:microsoft.com/office/officeart/2005/8/layout/vList2"/>
    <dgm:cxn modelId="{1DC98C0D-5AB1-4CAA-BB3E-753B2353FDFC}" srcId="{829A1BFB-03CE-4931-ABD3-ADAFEFE86A3C}" destId="{5F69CC37-C007-4CAB-AEB5-60F27FEFA5C2}" srcOrd="1" destOrd="0" parTransId="{35A1D2C7-FB3B-4643-81F6-7048FCFCD4C0}" sibTransId="{1F38ADB7-7BEF-4193-A01B-078EF5CC9AE7}"/>
    <dgm:cxn modelId="{B05D841C-FBDF-40ED-9DBD-FA949B8748ED}" type="presOf" srcId="{829A1BFB-03CE-4931-ABD3-ADAFEFE86A3C}" destId="{DB498024-053C-4D4B-A708-6ECD068FCACD}" srcOrd="0" destOrd="0" presId="urn:microsoft.com/office/officeart/2005/8/layout/vList2"/>
    <dgm:cxn modelId="{6617D91F-31C3-4B25-98B3-8683FE7FC37B}" srcId="{829A1BFB-03CE-4931-ABD3-ADAFEFE86A3C}" destId="{5AAEAB5A-B825-4B78-95AC-92BCEB5B593C}" srcOrd="0" destOrd="0" parTransId="{E0C48063-35C0-40AB-A314-630675732ECF}" sibTransId="{17DC7CC8-6443-4B27-991F-5D8EE929D888}"/>
    <dgm:cxn modelId="{06571335-084C-45B8-AE5D-70A0F85DD15D}" srcId="{829A1BFB-03CE-4931-ABD3-ADAFEFE86A3C}" destId="{37AF559B-3BFF-4DD0-981C-A5961DE28BC8}" srcOrd="2" destOrd="0" parTransId="{E67AAFC8-02DA-418C-B4DB-C0865B05F70E}" sibTransId="{53ED4321-0C8C-4C49-ABD4-FBEA480E515C}"/>
    <dgm:cxn modelId="{3BE1285C-80AC-4AF8-B235-0A6BCB146AA0}" type="presOf" srcId="{0873E037-B3B8-42E6-B538-5B0D1E42924F}" destId="{2E879FC3-5BBB-4057-889D-0E350A443DC9}" srcOrd="0" destOrd="0" presId="urn:microsoft.com/office/officeart/2005/8/layout/vList2"/>
    <dgm:cxn modelId="{24998E92-882B-4DC8-810B-5619E379D56C}" type="presOf" srcId="{37AF559B-3BFF-4DD0-981C-A5961DE28BC8}" destId="{EA26416D-41A5-4F24-B8D6-9C96329F9B4F}" srcOrd="0" destOrd="0" presId="urn:microsoft.com/office/officeart/2005/8/layout/vList2"/>
    <dgm:cxn modelId="{BFA0219B-B1CA-47B4-9BE0-605F877E9765}" type="presOf" srcId="{5AAEAB5A-B825-4B78-95AC-92BCEB5B593C}" destId="{BC7FA4F6-610A-4B4F-8BE3-752EB163736E}" srcOrd="0" destOrd="0" presId="urn:microsoft.com/office/officeart/2005/8/layout/vList2"/>
    <dgm:cxn modelId="{12CE72BD-B2FC-4DA4-AEA5-A6408A972B87}" type="presOf" srcId="{86C3EA81-DAB8-4956-8D8E-89F18CC63365}" destId="{316B18E1-7B4A-4378-AB1B-03A94A8089B7}" srcOrd="0" destOrd="0" presId="urn:microsoft.com/office/officeart/2005/8/layout/vList2"/>
    <dgm:cxn modelId="{75E591C4-1ADE-45DB-B59D-8184BCD9A4C9}" type="presOf" srcId="{8B0B576A-56F7-4F7B-BC84-0E8406AB11CA}" destId="{7DDDCE1C-8F8C-4A8A-B3A2-1AF4B74E55FD}" srcOrd="0" destOrd="0" presId="urn:microsoft.com/office/officeart/2005/8/layout/vList2"/>
    <dgm:cxn modelId="{41A600E4-FB60-47A8-863B-9CBBAB9B19F2}" srcId="{37AF559B-3BFF-4DD0-981C-A5961DE28BC8}" destId="{8B0B576A-56F7-4F7B-BC84-0E8406AB11CA}" srcOrd="0" destOrd="0" parTransId="{D337A203-C63B-4D7B-9083-A49512C71A99}" sibTransId="{2F331103-FBB7-403F-B618-24C6EFEB055C}"/>
    <dgm:cxn modelId="{41DF4FF6-054B-405E-9D32-8DC8CEAA2A0E}" srcId="{5F69CC37-C007-4CAB-AEB5-60F27FEFA5C2}" destId="{86C3EA81-DAB8-4956-8D8E-89F18CC63365}" srcOrd="0" destOrd="0" parTransId="{A8C042BF-64B9-4EC7-8307-7737367D5221}" sibTransId="{502B242D-1028-444B-AD64-44DFEC5A0EE6}"/>
    <dgm:cxn modelId="{91FD66F9-DF66-40E1-A5CD-EC16DB661ACE}" srcId="{5AAEAB5A-B825-4B78-95AC-92BCEB5B593C}" destId="{0873E037-B3B8-42E6-B538-5B0D1E42924F}" srcOrd="0" destOrd="0" parTransId="{FBE19BA0-2872-4D1C-A976-DDDCDC108ABB}" sibTransId="{42937C59-4452-4A63-9C92-414F6F19434F}"/>
    <dgm:cxn modelId="{81C05E6A-8BE4-4596-AEC8-00B9032F9C99}" type="presParOf" srcId="{DB498024-053C-4D4B-A708-6ECD068FCACD}" destId="{BC7FA4F6-610A-4B4F-8BE3-752EB163736E}" srcOrd="0" destOrd="0" presId="urn:microsoft.com/office/officeart/2005/8/layout/vList2"/>
    <dgm:cxn modelId="{DBD60C0E-8289-4922-9904-A2DD0CCBBE64}" type="presParOf" srcId="{DB498024-053C-4D4B-A708-6ECD068FCACD}" destId="{2E879FC3-5BBB-4057-889D-0E350A443DC9}" srcOrd="1" destOrd="0" presId="urn:microsoft.com/office/officeart/2005/8/layout/vList2"/>
    <dgm:cxn modelId="{5190384D-6FA1-4FC0-B196-08E9E01FD534}" type="presParOf" srcId="{DB498024-053C-4D4B-A708-6ECD068FCACD}" destId="{9C9B1B86-7164-4DB1-98C0-AC53E812CCCD}" srcOrd="2" destOrd="0" presId="urn:microsoft.com/office/officeart/2005/8/layout/vList2"/>
    <dgm:cxn modelId="{EAE844A5-B219-45E4-AF45-C3B7EDEB0F24}" type="presParOf" srcId="{DB498024-053C-4D4B-A708-6ECD068FCACD}" destId="{316B18E1-7B4A-4378-AB1B-03A94A8089B7}" srcOrd="3" destOrd="0" presId="urn:microsoft.com/office/officeart/2005/8/layout/vList2"/>
    <dgm:cxn modelId="{CC79EE69-7DF9-4383-8D6C-E45381943C0A}" type="presParOf" srcId="{DB498024-053C-4D4B-A708-6ECD068FCACD}" destId="{EA26416D-41A5-4F24-B8D6-9C96329F9B4F}" srcOrd="4" destOrd="0" presId="urn:microsoft.com/office/officeart/2005/8/layout/vList2"/>
    <dgm:cxn modelId="{9AD711F6-254D-4FA8-9706-754803841CFE}" type="presParOf" srcId="{DB498024-053C-4D4B-A708-6ECD068FCACD}" destId="{7DDDCE1C-8F8C-4A8A-B3A2-1AF4B74E55F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BF0F3AC-9204-46C5-8783-46F94040855C}" type="doc">
      <dgm:prSet loTypeId="urn:microsoft.com/office/officeart/2005/8/layout/list1" loCatId="process" qsTypeId="urn:microsoft.com/office/officeart/2005/8/quickstyle/simple4" qsCatId="simple" csTypeId="urn:microsoft.com/office/officeart/2005/8/colors/colorful1" csCatId="colorful" phldr="1"/>
      <dgm:spPr/>
      <dgm:t>
        <a:bodyPr/>
        <a:lstStyle/>
        <a:p>
          <a:endParaRPr lang="en-US"/>
        </a:p>
      </dgm:t>
    </dgm:pt>
    <dgm:pt modelId="{DE52E8E0-77ED-4577-8244-1495888DEE83}">
      <dgm:prSet/>
      <dgm:spPr>
        <a:solidFill>
          <a:schemeClr val="accent4"/>
        </a:solidFill>
      </dgm:spPr>
      <dgm:t>
        <a:bodyPr/>
        <a:lstStyle/>
        <a:p>
          <a:r>
            <a:rPr lang="en-US" b="1" dirty="0"/>
            <a:t>Demsetz (1967)</a:t>
          </a:r>
        </a:p>
      </dgm:t>
    </dgm:pt>
    <dgm:pt modelId="{130F0266-A8E8-4409-B023-A67F1C406AB8}" type="parTrans" cxnId="{E87C5647-AEA5-4C00-BA98-F81D47F1CEE7}">
      <dgm:prSet/>
      <dgm:spPr/>
      <dgm:t>
        <a:bodyPr/>
        <a:lstStyle/>
        <a:p>
          <a:endParaRPr lang="en-US"/>
        </a:p>
      </dgm:t>
    </dgm:pt>
    <dgm:pt modelId="{C645B659-28E1-4878-B741-63B6B462B4AB}" type="sibTrans" cxnId="{E87C5647-AEA5-4C00-BA98-F81D47F1CEE7}">
      <dgm:prSet/>
      <dgm:spPr/>
      <dgm:t>
        <a:bodyPr/>
        <a:lstStyle/>
        <a:p>
          <a:endParaRPr lang="en-US"/>
        </a:p>
      </dgm:t>
    </dgm:pt>
    <dgm:pt modelId="{F9E19C15-DFFC-4437-BCE8-690AA4B3F278}">
      <dgm:prSet/>
      <dgm:spPr/>
      <dgm:t>
        <a:bodyPr/>
        <a:lstStyle/>
        <a:p>
          <a:r>
            <a:rPr lang="en-US" dirty="0"/>
            <a:t>Offers an optimistic theory of property rights</a:t>
          </a:r>
        </a:p>
      </dgm:t>
    </dgm:pt>
    <dgm:pt modelId="{D5ABCBAE-D0F6-45FE-A073-6BFEC7D4D298}" type="parTrans" cxnId="{1194D5BD-0453-43DB-905E-2A66125C9DFC}">
      <dgm:prSet/>
      <dgm:spPr/>
      <dgm:t>
        <a:bodyPr/>
        <a:lstStyle/>
        <a:p>
          <a:endParaRPr lang="en-US"/>
        </a:p>
      </dgm:t>
    </dgm:pt>
    <dgm:pt modelId="{E1D1E117-508D-45E1-885C-1CB9619D4A8A}" type="sibTrans" cxnId="{1194D5BD-0453-43DB-905E-2A66125C9DFC}">
      <dgm:prSet/>
      <dgm:spPr/>
      <dgm:t>
        <a:bodyPr/>
        <a:lstStyle/>
        <a:p>
          <a:endParaRPr lang="en-US"/>
        </a:p>
      </dgm:t>
    </dgm:pt>
    <dgm:pt modelId="{30C38621-9F87-4808-BDA8-4D9FEF6A1023}">
      <dgm:prSet/>
      <dgm:spPr/>
      <dgm:t>
        <a:bodyPr/>
        <a:lstStyle/>
        <a:p>
          <a:r>
            <a:rPr lang="en-US" dirty="0"/>
            <a:t>Eggertsson (1990)</a:t>
          </a:r>
        </a:p>
      </dgm:t>
    </dgm:pt>
    <dgm:pt modelId="{BC781814-19B2-448F-B2D4-054FABF3070C}" type="parTrans" cxnId="{0F33F408-8357-469C-99E1-7DBD9ADA2C7F}">
      <dgm:prSet/>
      <dgm:spPr/>
      <dgm:t>
        <a:bodyPr/>
        <a:lstStyle/>
        <a:p>
          <a:endParaRPr lang="en-US"/>
        </a:p>
      </dgm:t>
    </dgm:pt>
    <dgm:pt modelId="{A7C0A503-32D0-4418-BF53-B44DA483201A}" type="sibTrans" cxnId="{0F33F408-8357-469C-99E1-7DBD9ADA2C7F}">
      <dgm:prSet/>
      <dgm:spPr/>
      <dgm:t>
        <a:bodyPr/>
        <a:lstStyle/>
        <a:p>
          <a:endParaRPr lang="en-US"/>
        </a:p>
      </dgm:t>
    </dgm:pt>
    <dgm:pt modelId="{2E368341-6BB9-4A8C-95DF-5105B3F15A3F}">
      <dgm:prSet/>
      <dgm:spPr/>
      <dgm:t>
        <a:bodyPr/>
        <a:lstStyle/>
        <a:p>
          <a:r>
            <a:rPr lang="en-US" altLang="en-US" dirty="0"/>
            <a:t>Finds that “</a:t>
          </a:r>
          <a:r>
            <a:rPr lang="en-US" altLang="en-US" dirty="0">
              <a:highlight>
                <a:srgbClr val="FFFF00"/>
              </a:highlight>
            </a:rPr>
            <a:t>interest-group theory of property rights</a:t>
          </a:r>
          <a:r>
            <a:rPr lang="en-US" altLang="en-US" dirty="0"/>
            <a:t>” as a necessary modification to the optimistic view of the evolution of property rights from the earlier literature </a:t>
          </a:r>
          <a:endParaRPr lang="en-US" dirty="0"/>
        </a:p>
      </dgm:t>
    </dgm:pt>
    <dgm:pt modelId="{DAD625BA-3862-4FC2-AE16-EFC2360A3CF8}" type="parTrans" cxnId="{D91A86B1-76FB-41BA-91C8-C56D5C930046}">
      <dgm:prSet/>
      <dgm:spPr/>
      <dgm:t>
        <a:bodyPr/>
        <a:lstStyle/>
        <a:p>
          <a:endParaRPr lang="en-US"/>
        </a:p>
      </dgm:t>
    </dgm:pt>
    <dgm:pt modelId="{67CB4F56-6EA7-4054-91B9-584ECE369AE2}" type="sibTrans" cxnId="{D91A86B1-76FB-41BA-91C8-C56D5C930046}">
      <dgm:prSet/>
      <dgm:spPr/>
      <dgm:t>
        <a:bodyPr/>
        <a:lstStyle/>
        <a:p>
          <a:endParaRPr lang="en-US"/>
        </a:p>
      </dgm:t>
    </dgm:pt>
    <dgm:pt modelId="{D71976E8-9E70-CA4D-90EF-05122E2C5004}">
      <dgm:prSet/>
      <dgm:spPr/>
      <dgm:t>
        <a:bodyPr/>
        <a:lstStyle/>
        <a:p>
          <a:r>
            <a:rPr lang="en-US" dirty="0"/>
            <a:t>“</a:t>
          </a:r>
          <a:r>
            <a:rPr lang="en-US" altLang="en-US" dirty="0"/>
            <a:t>Property rights develop to internalize externalities when the gains of internalization become greater than the cost of internalization</a:t>
          </a:r>
          <a:r>
            <a:rPr lang="en-US" dirty="0"/>
            <a:t>” (1967: 350).</a:t>
          </a:r>
        </a:p>
      </dgm:t>
    </dgm:pt>
    <dgm:pt modelId="{4770EF40-206A-7544-A7BA-D4528215BC5C}" type="parTrans" cxnId="{EAB447A8-C90A-584A-8C07-C5601C4724E1}">
      <dgm:prSet/>
      <dgm:spPr/>
      <dgm:t>
        <a:bodyPr/>
        <a:lstStyle/>
        <a:p>
          <a:endParaRPr lang="en-US"/>
        </a:p>
      </dgm:t>
    </dgm:pt>
    <dgm:pt modelId="{C430DF4D-7B76-5349-8C37-A57FAE04155F}" type="sibTrans" cxnId="{EAB447A8-C90A-584A-8C07-C5601C4724E1}">
      <dgm:prSet/>
      <dgm:spPr/>
      <dgm:t>
        <a:bodyPr/>
        <a:lstStyle/>
        <a:p>
          <a:endParaRPr lang="en-US"/>
        </a:p>
      </dgm:t>
    </dgm:pt>
    <dgm:pt modelId="{46AB13D2-8168-0C45-96A0-4C6E79EB3617}" type="pres">
      <dgm:prSet presAssocID="{6BF0F3AC-9204-46C5-8783-46F94040855C}" presName="linear" presStyleCnt="0">
        <dgm:presLayoutVars>
          <dgm:dir/>
          <dgm:animLvl val="lvl"/>
          <dgm:resizeHandles val="exact"/>
        </dgm:presLayoutVars>
      </dgm:prSet>
      <dgm:spPr/>
    </dgm:pt>
    <dgm:pt modelId="{50F75830-91E0-9947-8880-1174797073AE}" type="pres">
      <dgm:prSet presAssocID="{DE52E8E0-77ED-4577-8244-1495888DEE83}" presName="parentLin" presStyleCnt="0"/>
      <dgm:spPr/>
    </dgm:pt>
    <dgm:pt modelId="{8E3AF739-D005-CD4E-A97E-004947525A3A}" type="pres">
      <dgm:prSet presAssocID="{DE52E8E0-77ED-4577-8244-1495888DEE83}" presName="parentLeftMargin" presStyleLbl="node1" presStyleIdx="0" presStyleCnt="2"/>
      <dgm:spPr/>
    </dgm:pt>
    <dgm:pt modelId="{71D3752D-1D5A-4C46-8335-464AE4995A22}" type="pres">
      <dgm:prSet presAssocID="{DE52E8E0-77ED-4577-8244-1495888DEE83}" presName="parentText" presStyleLbl="node1" presStyleIdx="0" presStyleCnt="2">
        <dgm:presLayoutVars>
          <dgm:chMax val="0"/>
          <dgm:bulletEnabled val="1"/>
        </dgm:presLayoutVars>
      </dgm:prSet>
      <dgm:spPr/>
    </dgm:pt>
    <dgm:pt modelId="{6C6FB396-B3C8-AF43-B474-54BC751D920D}" type="pres">
      <dgm:prSet presAssocID="{DE52E8E0-77ED-4577-8244-1495888DEE83}" presName="negativeSpace" presStyleCnt="0"/>
      <dgm:spPr/>
    </dgm:pt>
    <dgm:pt modelId="{EFF1340C-D4D9-9246-A89C-4AFC257732F4}" type="pres">
      <dgm:prSet presAssocID="{DE52E8E0-77ED-4577-8244-1495888DEE83}" presName="childText" presStyleLbl="conFgAcc1" presStyleIdx="0" presStyleCnt="2">
        <dgm:presLayoutVars>
          <dgm:bulletEnabled val="1"/>
        </dgm:presLayoutVars>
      </dgm:prSet>
      <dgm:spPr/>
    </dgm:pt>
    <dgm:pt modelId="{B353D000-4DD0-C64F-8882-B7CE8EE0385B}" type="pres">
      <dgm:prSet presAssocID="{C645B659-28E1-4878-B741-63B6B462B4AB}" presName="spaceBetweenRectangles" presStyleCnt="0"/>
      <dgm:spPr/>
    </dgm:pt>
    <dgm:pt modelId="{FCA6395C-FCC9-C54E-980D-2150E52C30CD}" type="pres">
      <dgm:prSet presAssocID="{30C38621-9F87-4808-BDA8-4D9FEF6A1023}" presName="parentLin" presStyleCnt="0"/>
      <dgm:spPr/>
    </dgm:pt>
    <dgm:pt modelId="{3CA799BF-8713-D144-85E8-83BCEC089CC7}" type="pres">
      <dgm:prSet presAssocID="{30C38621-9F87-4808-BDA8-4D9FEF6A1023}" presName="parentLeftMargin" presStyleLbl="node1" presStyleIdx="0" presStyleCnt="2"/>
      <dgm:spPr/>
    </dgm:pt>
    <dgm:pt modelId="{DC762B89-CF94-214D-B86A-C95D55B3CFCA}" type="pres">
      <dgm:prSet presAssocID="{30C38621-9F87-4808-BDA8-4D9FEF6A1023}" presName="parentText" presStyleLbl="node1" presStyleIdx="1" presStyleCnt="2">
        <dgm:presLayoutVars>
          <dgm:chMax val="0"/>
          <dgm:bulletEnabled val="1"/>
        </dgm:presLayoutVars>
      </dgm:prSet>
      <dgm:spPr/>
    </dgm:pt>
    <dgm:pt modelId="{F380B904-AE3C-4B40-B272-EEEA9992FB27}" type="pres">
      <dgm:prSet presAssocID="{30C38621-9F87-4808-BDA8-4D9FEF6A1023}" presName="negativeSpace" presStyleCnt="0"/>
      <dgm:spPr/>
    </dgm:pt>
    <dgm:pt modelId="{7FAFD6B0-9924-BC43-9F7F-2DC047BD26D2}" type="pres">
      <dgm:prSet presAssocID="{30C38621-9F87-4808-BDA8-4D9FEF6A1023}" presName="childText" presStyleLbl="conFgAcc1" presStyleIdx="1" presStyleCnt="2" custScaleY="107489">
        <dgm:presLayoutVars>
          <dgm:bulletEnabled val="1"/>
        </dgm:presLayoutVars>
      </dgm:prSet>
      <dgm:spPr/>
    </dgm:pt>
  </dgm:ptLst>
  <dgm:cxnLst>
    <dgm:cxn modelId="{0F33F408-8357-469C-99E1-7DBD9ADA2C7F}" srcId="{6BF0F3AC-9204-46C5-8783-46F94040855C}" destId="{30C38621-9F87-4808-BDA8-4D9FEF6A1023}" srcOrd="1" destOrd="0" parTransId="{BC781814-19B2-448F-B2D4-054FABF3070C}" sibTransId="{A7C0A503-32D0-4418-BF53-B44DA483201A}"/>
    <dgm:cxn modelId="{14F94715-B190-914B-A5AB-2D5B5FD20A56}" type="presOf" srcId="{F9E19C15-DFFC-4437-BCE8-690AA4B3F278}" destId="{EFF1340C-D4D9-9246-A89C-4AFC257732F4}" srcOrd="0" destOrd="0" presId="urn:microsoft.com/office/officeart/2005/8/layout/list1"/>
    <dgm:cxn modelId="{FCC8DC2B-FA24-2941-A9BE-09D9B995FFDA}" type="presOf" srcId="{6BF0F3AC-9204-46C5-8783-46F94040855C}" destId="{46AB13D2-8168-0C45-96A0-4C6E79EB3617}" srcOrd="0" destOrd="0" presId="urn:microsoft.com/office/officeart/2005/8/layout/list1"/>
    <dgm:cxn modelId="{47456138-DA08-774E-B101-018A6EAE9726}" type="presOf" srcId="{30C38621-9F87-4808-BDA8-4D9FEF6A1023}" destId="{3CA799BF-8713-D144-85E8-83BCEC089CC7}" srcOrd="0" destOrd="0" presId="urn:microsoft.com/office/officeart/2005/8/layout/list1"/>
    <dgm:cxn modelId="{30C47E3C-192A-CC4E-BA63-984D8EFEC527}" type="presOf" srcId="{DE52E8E0-77ED-4577-8244-1495888DEE83}" destId="{8E3AF739-D005-CD4E-A97E-004947525A3A}" srcOrd="0" destOrd="0" presId="urn:microsoft.com/office/officeart/2005/8/layout/list1"/>
    <dgm:cxn modelId="{E87C5647-AEA5-4C00-BA98-F81D47F1CEE7}" srcId="{6BF0F3AC-9204-46C5-8783-46F94040855C}" destId="{DE52E8E0-77ED-4577-8244-1495888DEE83}" srcOrd="0" destOrd="0" parTransId="{130F0266-A8E8-4409-B023-A67F1C406AB8}" sibTransId="{C645B659-28E1-4878-B741-63B6B462B4AB}"/>
    <dgm:cxn modelId="{1CF0E49E-737C-EC4B-99D2-CBCC65318B30}" type="presOf" srcId="{30C38621-9F87-4808-BDA8-4D9FEF6A1023}" destId="{DC762B89-CF94-214D-B86A-C95D55B3CFCA}" srcOrd="1" destOrd="0" presId="urn:microsoft.com/office/officeart/2005/8/layout/list1"/>
    <dgm:cxn modelId="{C0163FA1-5550-CD43-B541-5C3B0286C570}" type="presOf" srcId="{D71976E8-9E70-CA4D-90EF-05122E2C5004}" destId="{EFF1340C-D4D9-9246-A89C-4AFC257732F4}" srcOrd="0" destOrd="1" presId="urn:microsoft.com/office/officeart/2005/8/layout/list1"/>
    <dgm:cxn modelId="{EAB447A8-C90A-584A-8C07-C5601C4724E1}" srcId="{DE52E8E0-77ED-4577-8244-1495888DEE83}" destId="{D71976E8-9E70-CA4D-90EF-05122E2C5004}" srcOrd="1" destOrd="0" parTransId="{4770EF40-206A-7544-A7BA-D4528215BC5C}" sibTransId="{C430DF4D-7B76-5349-8C37-A57FAE04155F}"/>
    <dgm:cxn modelId="{849225B1-BEA8-CC49-9F0E-D70161C4457F}" type="presOf" srcId="{DE52E8E0-77ED-4577-8244-1495888DEE83}" destId="{71D3752D-1D5A-4C46-8335-464AE4995A22}" srcOrd="1" destOrd="0" presId="urn:microsoft.com/office/officeart/2005/8/layout/list1"/>
    <dgm:cxn modelId="{D91A86B1-76FB-41BA-91C8-C56D5C930046}" srcId="{30C38621-9F87-4808-BDA8-4D9FEF6A1023}" destId="{2E368341-6BB9-4A8C-95DF-5105B3F15A3F}" srcOrd="0" destOrd="0" parTransId="{DAD625BA-3862-4FC2-AE16-EFC2360A3CF8}" sibTransId="{67CB4F56-6EA7-4054-91B9-584ECE369AE2}"/>
    <dgm:cxn modelId="{1194D5BD-0453-43DB-905E-2A66125C9DFC}" srcId="{DE52E8E0-77ED-4577-8244-1495888DEE83}" destId="{F9E19C15-DFFC-4437-BCE8-690AA4B3F278}" srcOrd="0" destOrd="0" parTransId="{D5ABCBAE-D0F6-45FE-A073-6BFEC7D4D298}" sibTransId="{E1D1E117-508D-45E1-885C-1CB9619D4A8A}"/>
    <dgm:cxn modelId="{D28F1ED3-7D0D-5D48-9B2D-C9E738E9FF10}" type="presOf" srcId="{2E368341-6BB9-4A8C-95DF-5105B3F15A3F}" destId="{7FAFD6B0-9924-BC43-9F7F-2DC047BD26D2}" srcOrd="0" destOrd="0" presId="urn:microsoft.com/office/officeart/2005/8/layout/list1"/>
    <dgm:cxn modelId="{128817AA-2117-B047-ABF2-ED38FBE2409F}" type="presParOf" srcId="{46AB13D2-8168-0C45-96A0-4C6E79EB3617}" destId="{50F75830-91E0-9947-8880-1174797073AE}" srcOrd="0" destOrd="0" presId="urn:microsoft.com/office/officeart/2005/8/layout/list1"/>
    <dgm:cxn modelId="{E0314B63-5584-A34B-8093-408C61C3790E}" type="presParOf" srcId="{50F75830-91E0-9947-8880-1174797073AE}" destId="{8E3AF739-D005-CD4E-A97E-004947525A3A}" srcOrd="0" destOrd="0" presId="urn:microsoft.com/office/officeart/2005/8/layout/list1"/>
    <dgm:cxn modelId="{E80ED7DF-BF81-7D4E-8960-24BDB01720C3}" type="presParOf" srcId="{50F75830-91E0-9947-8880-1174797073AE}" destId="{71D3752D-1D5A-4C46-8335-464AE4995A22}" srcOrd="1" destOrd="0" presId="urn:microsoft.com/office/officeart/2005/8/layout/list1"/>
    <dgm:cxn modelId="{67E91070-C743-214C-A580-6AE0F1E121E2}" type="presParOf" srcId="{46AB13D2-8168-0C45-96A0-4C6E79EB3617}" destId="{6C6FB396-B3C8-AF43-B474-54BC751D920D}" srcOrd="1" destOrd="0" presId="urn:microsoft.com/office/officeart/2005/8/layout/list1"/>
    <dgm:cxn modelId="{10ECA036-EB2B-464D-86BC-790E3BF77848}" type="presParOf" srcId="{46AB13D2-8168-0C45-96A0-4C6E79EB3617}" destId="{EFF1340C-D4D9-9246-A89C-4AFC257732F4}" srcOrd="2" destOrd="0" presId="urn:microsoft.com/office/officeart/2005/8/layout/list1"/>
    <dgm:cxn modelId="{9AF4B75B-434E-784E-821D-B913CF12C438}" type="presParOf" srcId="{46AB13D2-8168-0C45-96A0-4C6E79EB3617}" destId="{B353D000-4DD0-C64F-8882-B7CE8EE0385B}" srcOrd="3" destOrd="0" presId="urn:microsoft.com/office/officeart/2005/8/layout/list1"/>
    <dgm:cxn modelId="{665446CD-98FA-DB4D-BE83-80A210ED31DA}" type="presParOf" srcId="{46AB13D2-8168-0C45-96A0-4C6E79EB3617}" destId="{FCA6395C-FCC9-C54E-980D-2150E52C30CD}" srcOrd="4" destOrd="0" presId="urn:microsoft.com/office/officeart/2005/8/layout/list1"/>
    <dgm:cxn modelId="{A17569BB-611D-DB46-B744-213DD816613B}" type="presParOf" srcId="{FCA6395C-FCC9-C54E-980D-2150E52C30CD}" destId="{3CA799BF-8713-D144-85E8-83BCEC089CC7}" srcOrd="0" destOrd="0" presId="urn:microsoft.com/office/officeart/2005/8/layout/list1"/>
    <dgm:cxn modelId="{E0DAF606-2368-244E-994C-5D85A6CC01D4}" type="presParOf" srcId="{FCA6395C-FCC9-C54E-980D-2150E52C30CD}" destId="{DC762B89-CF94-214D-B86A-C95D55B3CFCA}" srcOrd="1" destOrd="0" presId="urn:microsoft.com/office/officeart/2005/8/layout/list1"/>
    <dgm:cxn modelId="{EF7B306C-DCA1-8C49-8BF9-E8190D8F5603}" type="presParOf" srcId="{46AB13D2-8168-0C45-96A0-4C6E79EB3617}" destId="{F380B904-AE3C-4B40-B272-EEEA9992FB27}" srcOrd="5" destOrd="0" presId="urn:microsoft.com/office/officeart/2005/8/layout/list1"/>
    <dgm:cxn modelId="{8F344150-557D-6744-B30F-3D9C9825D9E8}" type="presParOf" srcId="{46AB13D2-8168-0C45-96A0-4C6E79EB3617}" destId="{7FAFD6B0-9924-BC43-9F7F-2DC047BD26D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328E0CA-6A6D-462C-A333-454B7C23B1B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34A2CCF-D199-4E57-A30C-DA9B4DB8F329}">
      <dgm:prSet/>
      <dgm:spPr/>
      <dgm:t>
        <a:bodyPr/>
        <a:lstStyle/>
        <a:p>
          <a:r>
            <a:rPr lang="en-US" dirty="0">
              <a:solidFill>
                <a:schemeClr val="tx1"/>
              </a:solidFill>
            </a:rPr>
            <a:t>Characteristic of this optimistic view, the formulation of decision making about property rights is solely in terms of private benefits and private costs.  The theory does not deal with the </a:t>
          </a:r>
          <a:r>
            <a:rPr lang="en-US" u="sng" dirty="0">
              <a:solidFill>
                <a:schemeClr val="tx1"/>
              </a:solidFill>
            </a:rPr>
            <a:t>free-riding problems</a:t>
          </a:r>
          <a:r>
            <a:rPr lang="en-US" dirty="0">
              <a:solidFill>
                <a:schemeClr val="tx1"/>
              </a:solidFill>
            </a:rPr>
            <a:t> that plague group decision, nor is there any attempt to model the political processes.</a:t>
          </a:r>
        </a:p>
      </dgm:t>
    </dgm:pt>
    <dgm:pt modelId="{E8D64B58-F8DB-4240-815B-E2040CD811C2}" type="parTrans" cxnId="{DDBB235D-0A81-41A3-8A61-5B60E93B7844}">
      <dgm:prSet/>
      <dgm:spPr/>
      <dgm:t>
        <a:bodyPr/>
        <a:lstStyle/>
        <a:p>
          <a:endParaRPr lang="en-US"/>
        </a:p>
      </dgm:t>
    </dgm:pt>
    <dgm:pt modelId="{10F9987D-744E-4DB6-A073-A38ACF6B3731}" type="sibTrans" cxnId="{DDBB235D-0A81-41A3-8A61-5B60E93B7844}">
      <dgm:prSet/>
      <dgm:spPr/>
      <dgm:t>
        <a:bodyPr/>
        <a:lstStyle/>
        <a:p>
          <a:endParaRPr lang="en-US"/>
        </a:p>
      </dgm:t>
    </dgm:pt>
    <dgm:pt modelId="{B17327C1-4A27-4148-8263-0E9312485D7E}">
      <dgm:prSet/>
      <dgm:spPr/>
      <dgm:t>
        <a:bodyPr/>
        <a:lstStyle/>
        <a:p>
          <a:r>
            <a:rPr lang="en-US" dirty="0"/>
            <a:t>Maintains that one of the first steps to modify the optimistic model of property rights involves linking this model to the  “interest-group theory of property rights” legislation and government.</a:t>
          </a:r>
        </a:p>
      </dgm:t>
    </dgm:pt>
    <dgm:pt modelId="{43E29DEB-70F6-4492-B5DE-2CB1E2FAE6A7}" type="parTrans" cxnId="{653B8DF4-2075-483E-8DE0-0D2485BB6BEE}">
      <dgm:prSet/>
      <dgm:spPr/>
      <dgm:t>
        <a:bodyPr/>
        <a:lstStyle/>
        <a:p>
          <a:endParaRPr lang="en-US"/>
        </a:p>
      </dgm:t>
    </dgm:pt>
    <dgm:pt modelId="{3377F6BA-9AD4-42D5-996D-FBD4A0016CB8}" type="sibTrans" cxnId="{653B8DF4-2075-483E-8DE0-0D2485BB6BEE}">
      <dgm:prSet/>
      <dgm:spPr/>
      <dgm:t>
        <a:bodyPr/>
        <a:lstStyle/>
        <a:p>
          <a:endParaRPr lang="en-US"/>
        </a:p>
      </dgm:t>
    </dgm:pt>
    <dgm:pt modelId="{8235B679-9E28-8A4B-9CFF-0DCFA413CC6B}" type="pres">
      <dgm:prSet presAssocID="{A328E0CA-6A6D-462C-A333-454B7C23B1BE}" presName="linear" presStyleCnt="0">
        <dgm:presLayoutVars>
          <dgm:animLvl val="lvl"/>
          <dgm:resizeHandles val="exact"/>
        </dgm:presLayoutVars>
      </dgm:prSet>
      <dgm:spPr/>
    </dgm:pt>
    <dgm:pt modelId="{B2624BBC-9E84-CD41-93A2-AF743173E266}" type="pres">
      <dgm:prSet presAssocID="{C34A2CCF-D199-4E57-A30C-DA9B4DB8F329}" presName="parentText" presStyleLbl="node1" presStyleIdx="0" presStyleCnt="2">
        <dgm:presLayoutVars>
          <dgm:chMax val="0"/>
          <dgm:bulletEnabled val="1"/>
        </dgm:presLayoutVars>
      </dgm:prSet>
      <dgm:spPr/>
    </dgm:pt>
    <dgm:pt modelId="{14364DA8-DAE6-2047-9395-F691EF3F152A}" type="pres">
      <dgm:prSet presAssocID="{10F9987D-744E-4DB6-A073-A38ACF6B3731}" presName="spacer" presStyleCnt="0"/>
      <dgm:spPr/>
    </dgm:pt>
    <dgm:pt modelId="{E1E2585A-5359-3444-8E4A-8420576256F7}" type="pres">
      <dgm:prSet presAssocID="{B17327C1-4A27-4148-8263-0E9312485D7E}" presName="parentText" presStyleLbl="node1" presStyleIdx="1" presStyleCnt="2">
        <dgm:presLayoutVars>
          <dgm:chMax val="0"/>
          <dgm:bulletEnabled val="1"/>
        </dgm:presLayoutVars>
      </dgm:prSet>
      <dgm:spPr/>
    </dgm:pt>
  </dgm:ptLst>
  <dgm:cxnLst>
    <dgm:cxn modelId="{8EFFA025-2B2A-994D-B76E-DBDFAE824A3A}" type="presOf" srcId="{A328E0CA-6A6D-462C-A333-454B7C23B1BE}" destId="{8235B679-9E28-8A4B-9CFF-0DCFA413CC6B}" srcOrd="0" destOrd="0" presId="urn:microsoft.com/office/officeart/2005/8/layout/vList2"/>
    <dgm:cxn modelId="{DDBB235D-0A81-41A3-8A61-5B60E93B7844}" srcId="{A328E0CA-6A6D-462C-A333-454B7C23B1BE}" destId="{C34A2CCF-D199-4E57-A30C-DA9B4DB8F329}" srcOrd="0" destOrd="0" parTransId="{E8D64B58-F8DB-4240-815B-E2040CD811C2}" sibTransId="{10F9987D-744E-4DB6-A073-A38ACF6B3731}"/>
    <dgm:cxn modelId="{8452689C-01DF-954F-8805-4BA5F372201C}" type="presOf" srcId="{B17327C1-4A27-4148-8263-0E9312485D7E}" destId="{E1E2585A-5359-3444-8E4A-8420576256F7}" srcOrd="0" destOrd="0" presId="urn:microsoft.com/office/officeart/2005/8/layout/vList2"/>
    <dgm:cxn modelId="{CD9806E1-F6F4-F14E-928D-24384CC1FB7A}" type="presOf" srcId="{C34A2CCF-D199-4E57-A30C-DA9B4DB8F329}" destId="{B2624BBC-9E84-CD41-93A2-AF743173E266}" srcOrd="0" destOrd="0" presId="urn:microsoft.com/office/officeart/2005/8/layout/vList2"/>
    <dgm:cxn modelId="{653B8DF4-2075-483E-8DE0-0D2485BB6BEE}" srcId="{A328E0CA-6A6D-462C-A333-454B7C23B1BE}" destId="{B17327C1-4A27-4148-8263-0E9312485D7E}" srcOrd="1" destOrd="0" parTransId="{43E29DEB-70F6-4492-B5DE-2CB1E2FAE6A7}" sibTransId="{3377F6BA-9AD4-42D5-996D-FBD4A0016CB8}"/>
    <dgm:cxn modelId="{9B6535BF-50E1-C745-83F0-D01D3E25DFFB}" type="presParOf" srcId="{8235B679-9E28-8A4B-9CFF-0DCFA413CC6B}" destId="{B2624BBC-9E84-CD41-93A2-AF743173E266}" srcOrd="0" destOrd="0" presId="urn:microsoft.com/office/officeart/2005/8/layout/vList2"/>
    <dgm:cxn modelId="{0B430623-4FB4-D042-BD32-291B15B85489}" type="presParOf" srcId="{8235B679-9E28-8A4B-9CFF-0DCFA413CC6B}" destId="{14364DA8-DAE6-2047-9395-F691EF3F152A}" srcOrd="1" destOrd="0" presId="urn:microsoft.com/office/officeart/2005/8/layout/vList2"/>
    <dgm:cxn modelId="{C79A129D-C2BF-3948-8D50-53341BBB203C}" type="presParOf" srcId="{8235B679-9E28-8A4B-9CFF-0DCFA413CC6B}" destId="{E1E2585A-5359-3444-8E4A-8420576256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328E0CA-6A6D-462C-A333-454B7C23B1B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34A2CCF-D199-4E57-A30C-DA9B4DB8F329}">
      <dgm:prSet/>
      <dgm:spPr>
        <a:solidFill>
          <a:schemeClr val="accent1"/>
        </a:solidFill>
      </dgm:spPr>
      <dgm:t>
        <a:bodyPr/>
        <a:lstStyle/>
        <a:p>
          <a:r>
            <a:rPr lang="en-US" altLang="en-US" dirty="0">
              <a:solidFill>
                <a:schemeClr val="tx1"/>
              </a:solidFill>
            </a:rPr>
            <a:t>Property rights, which serve the narrow self-interest of special interest groups but cause substantial output losses to the community, are explained in terms of transaction costs, free-riding, and asymmetric information.</a:t>
          </a:r>
          <a:endParaRPr lang="en-US" dirty="0">
            <a:solidFill>
              <a:schemeClr val="tx1"/>
            </a:solidFill>
          </a:endParaRPr>
        </a:p>
      </dgm:t>
    </dgm:pt>
    <dgm:pt modelId="{E8D64B58-F8DB-4240-815B-E2040CD811C2}" type="parTrans" cxnId="{DDBB235D-0A81-41A3-8A61-5B60E93B7844}">
      <dgm:prSet/>
      <dgm:spPr/>
      <dgm:t>
        <a:bodyPr/>
        <a:lstStyle/>
        <a:p>
          <a:endParaRPr lang="en-US"/>
        </a:p>
      </dgm:t>
    </dgm:pt>
    <dgm:pt modelId="{10F9987D-744E-4DB6-A073-A38ACF6B3731}" type="sibTrans" cxnId="{DDBB235D-0A81-41A3-8A61-5B60E93B7844}">
      <dgm:prSet/>
      <dgm:spPr/>
      <dgm:t>
        <a:bodyPr/>
        <a:lstStyle/>
        <a:p>
          <a:endParaRPr lang="en-US"/>
        </a:p>
      </dgm:t>
    </dgm:pt>
    <dgm:pt modelId="{B17327C1-4A27-4148-8263-0E9312485D7E}">
      <dgm:prSet/>
      <dgm:spPr/>
      <dgm:t>
        <a:bodyPr/>
        <a:lstStyle/>
        <a:p>
          <a:r>
            <a:rPr lang="en-US" altLang="en-US" dirty="0"/>
            <a:t>Concludes (along with North, 1990) that there is overwhelming historical evidence to support the proposition that States typically do </a:t>
          </a:r>
          <a:r>
            <a:rPr lang="en-US" altLang="en-US" i="1" dirty="0"/>
            <a:t>not</a:t>
          </a:r>
          <a:r>
            <a:rPr lang="en-US" altLang="en-US" dirty="0"/>
            <a:t> supply structures of property rights that are appropriate for placing the economy close to the technical production frontier.</a:t>
          </a:r>
          <a:endParaRPr lang="en-US" dirty="0"/>
        </a:p>
      </dgm:t>
    </dgm:pt>
    <dgm:pt modelId="{43E29DEB-70F6-4492-B5DE-2CB1E2FAE6A7}" type="parTrans" cxnId="{653B8DF4-2075-483E-8DE0-0D2485BB6BEE}">
      <dgm:prSet/>
      <dgm:spPr/>
      <dgm:t>
        <a:bodyPr/>
        <a:lstStyle/>
        <a:p>
          <a:endParaRPr lang="en-US"/>
        </a:p>
      </dgm:t>
    </dgm:pt>
    <dgm:pt modelId="{3377F6BA-9AD4-42D5-996D-FBD4A0016CB8}" type="sibTrans" cxnId="{653B8DF4-2075-483E-8DE0-0D2485BB6BEE}">
      <dgm:prSet/>
      <dgm:spPr/>
      <dgm:t>
        <a:bodyPr/>
        <a:lstStyle/>
        <a:p>
          <a:endParaRPr lang="en-US"/>
        </a:p>
      </dgm:t>
    </dgm:pt>
    <dgm:pt modelId="{8235B679-9E28-8A4B-9CFF-0DCFA413CC6B}" type="pres">
      <dgm:prSet presAssocID="{A328E0CA-6A6D-462C-A333-454B7C23B1BE}" presName="linear" presStyleCnt="0">
        <dgm:presLayoutVars>
          <dgm:animLvl val="lvl"/>
          <dgm:resizeHandles val="exact"/>
        </dgm:presLayoutVars>
      </dgm:prSet>
      <dgm:spPr/>
    </dgm:pt>
    <dgm:pt modelId="{B2624BBC-9E84-CD41-93A2-AF743173E266}" type="pres">
      <dgm:prSet presAssocID="{C34A2CCF-D199-4E57-A30C-DA9B4DB8F329}" presName="parentText" presStyleLbl="node1" presStyleIdx="0" presStyleCnt="2">
        <dgm:presLayoutVars>
          <dgm:chMax val="0"/>
          <dgm:bulletEnabled val="1"/>
        </dgm:presLayoutVars>
      </dgm:prSet>
      <dgm:spPr/>
    </dgm:pt>
    <dgm:pt modelId="{14364DA8-DAE6-2047-9395-F691EF3F152A}" type="pres">
      <dgm:prSet presAssocID="{10F9987D-744E-4DB6-A073-A38ACF6B3731}" presName="spacer" presStyleCnt="0"/>
      <dgm:spPr/>
    </dgm:pt>
    <dgm:pt modelId="{E1E2585A-5359-3444-8E4A-8420576256F7}" type="pres">
      <dgm:prSet presAssocID="{B17327C1-4A27-4148-8263-0E9312485D7E}" presName="parentText" presStyleLbl="node1" presStyleIdx="1" presStyleCnt="2">
        <dgm:presLayoutVars>
          <dgm:chMax val="0"/>
          <dgm:bulletEnabled val="1"/>
        </dgm:presLayoutVars>
      </dgm:prSet>
      <dgm:spPr/>
    </dgm:pt>
  </dgm:ptLst>
  <dgm:cxnLst>
    <dgm:cxn modelId="{8EFFA025-2B2A-994D-B76E-DBDFAE824A3A}" type="presOf" srcId="{A328E0CA-6A6D-462C-A333-454B7C23B1BE}" destId="{8235B679-9E28-8A4B-9CFF-0DCFA413CC6B}" srcOrd="0" destOrd="0" presId="urn:microsoft.com/office/officeart/2005/8/layout/vList2"/>
    <dgm:cxn modelId="{DDBB235D-0A81-41A3-8A61-5B60E93B7844}" srcId="{A328E0CA-6A6D-462C-A333-454B7C23B1BE}" destId="{C34A2CCF-D199-4E57-A30C-DA9B4DB8F329}" srcOrd="0" destOrd="0" parTransId="{E8D64B58-F8DB-4240-815B-E2040CD811C2}" sibTransId="{10F9987D-744E-4DB6-A073-A38ACF6B3731}"/>
    <dgm:cxn modelId="{8452689C-01DF-954F-8805-4BA5F372201C}" type="presOf" srcId="{B17327C1-4A27-4148-8263-0E9312485D7E}" destId="{E1E2585A-5359-3444-8E4A-8420576256F7}" srcOrd="0" destOrd="0" presId="urn:microsoft.com/office/officeart/2005/8/layout/vList2"/>
    <dgm:cxn modelId="{CD9806E1-F6F4-F14E-928D-24384CC1FB7A}" type="presOf" srcId="{C34A2CCF-D199-4E57-A30C-DA9B4DB8F329}" destId="{B2624BBC-9E84-CD41-93A2-AF743173E266}" srcOrd="0" destOrd="0" presId="urn:microsoft.com/office/officeart/2005/8/layout/vList2"/>
    <dgm:cxn modelId="{653B8DF4-2075-483E-8DE0-0D2485BB6BEE}" srcId="{A328E0CA-6A6D-462C-A333-454B7C23B1BE}" destId="{B17327C1-4A27-4148-8263-0E9312485D7E}" srcOrd="1" destOrd="0" parTransId="{43E29DEB-70F6-4492-B5DE-2CB1E2FAE6A7}" sibTransId="{3377F6BA-9AD4-42D5-996D-FBD4A0016CB8}"/>
    <dgm:cxn modelId="{9B6535BF-50E1-C745-83F0-D01D3E25DFFB}" type="presParOf" srcId="{8235B679-9E28-8A4B-9CFF-0DCFA413CC6B}" destId="{B2624BBC-9E84-CD41-93A2-AF743173E266}" srcOrd="0" destOrd="0" presId="urn:microsoft.com/office/officeart/2005/8/layout/vList2"/>
    <dgm:cxn modelId="{0B430623-4FB4-D042-BD32-291B15B85489}" type="presParOf" srcId="{8235B679-9E28-8A4B-9CFF-0DCFA413CC6B}" destId="{14364DA8-DAE6-2047-9395-F691EF3F152A}" srcOrd="1" destOrd="0" presId="urn:microsoft.com/office/officeart/2005/8/layout/vList2"/>
    <dgm:cxn modelId="{C79A129D-C2BF-3948-8D50-53341BBB203C}" type="presParOf" srcId="{8235B679-9E28-8A4B-9CFF-0DCFA413CC6B}" destId="{E1E2585A-5359-3444-8E4A-8420576256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64AB062-5778-474C-961A-87262D370AD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D430648-1E30-41F7-A7C5-9FE72EE8719A}">
      <dgm:prSet/>
      <dgm:spPr/>
      <dgm:t>
        <a:bodyPr/>
        <a:lstStyle/>
        <a:p>
          <a:r>
            <a:rPr lang="en-US" b="1" dirty="0"/>
            <a:t>Principal Agent Theory</a:t>
          </a:r>
        </a:p>
      </dgm:t>
    </dgm:pt>
    <dgm:pt modelId="{7B097101-A4D8-487F-AD9C-570F2A3674B2}" type="parTrans" cxnId="{2ED395A3-7A14-439C-93D9-079D2D683E6A}">
      <dgm:prSet/>
      <dgm:spPr/>
      <dgm:t>
        <a:bodyPr/>
        <a:lstStyle/>
        <a:p>
          <a:endParaRPr lang="en-US"/>
        </a:p>
      </dgm:t>
    </dgm:pt>
    <dgm:pt modelId="{02F97F8F-FE71-4142-9BF7-E7436C91BBBE}" type="sibTrans" cxnId="{2ED395A3-7A14-439C-93D9-079D2D683E6A}">
      <dgm:prSet/>
      <dgm:spPr/>
      <dgm:t>
        <a:bodyPr/>
        <a:lstStyle/>
        <a:p>
          <a:endParaRPr lang="en-US"/>
        </a:p>
      </dgm:t>
    </dgm:pt>
    <dgm:pt modelId="{F3555848-EF13-4C49-86C1-626602D2303A}">
      <dgm:prSet/>
      <dgm:spPr/>
      <dgm:t>
        <a:bodyPr/>
        <a:lstStyle/>
        <a:p>
          <a:r>
            <a:rPr lang="en-US" dirty="0"/>
            <a:t>It is costless to write a contract</a:t>
          </a:r>
        </a:p>
      </dgm:t>
    </dgm:pt>
    <dgm:pt modelId="{F9646B13-13B1-4F57-94C9-5E3E41575179}" type="parTrans" cxnId="{2B7B2A49-D778-43A3-AAF9-E3C1B278F6F0}">
      <dgm:prSet/>
      <dgm:spPr/>
      <dgm:t>
        <a:bodyPr/>
        <a:lstStyle/>
        <a:p>
          <a:endParaRPr lang="en-US"/>
        </a:p>
      </dgm:t>
    </dgm:pt>
    <dgm:pt modelId="{1662A50B-04F7-41EF-8D47-F884FC36218F}" type="sibTrans" cxnId="{2B7B2A49-D778-43A3-AAF9-E3C1B278F6F0}">
      <dgm:prSet/>
      <dgm:spPr/>
      <dgm:t>
        <a:bodyPr/>
        <a:lstStyle/>
        <a:p>
          <a:endParaRPr lang="en-US"/>
        </a:p>
      </dgm:t>
    </dgm:pt>
    <dgm:pt modelId="{3BB94252-1724-4492-9B14-863BF70FE1A8}">
      <dgm:prSet/>
      <dgm:spPr/>
      <dgm:t>
        <a:bodyPr/>
        <a:lstStyle/>
        <a:p>
          <a:r>
            <a:rPr lang="en-US" dirty="0"/>
            <a:t>The comprehensive contract is when the contract stipulates everyone’s obligations in every conceivable eventuality and impose large economic penalties if anybody fails to live up to the obligations</a:t>
          </a:r>
        </a:p>
      </dgm:t>
    </dgm:pt>
    <dgm:pt modelId="{76A875D9-E2BE-4D0A-B563-D3F1D58A22D6}" type="parTrans" cxnId="{097F69D1-A43C-4635-ACBA-847FA81EED08}">
      <dgm:prSet/>
      <dgm:spPr/>
      <dgm:t>
        <a:bodyPr/>
        <a:lstStyle/>
        <a:p>
          <a:endParaRPr lang="en-US"/>
        </a:p>
      </dgm:t>
    </dgm:pt>
    <dgm:pt modelId="{677AA73D-7DAF-4C5D-A747-24E3ACB5BD8D}" type="sibTrans" cxnId="{097F69D1-A43C-4635-ACBA-847FA81EED08}">
      <dgm:prSet/>
      <dgm:spPr/>
      <dgm:t>
        <a:bodyPr/>
        <a:lstStyle/>
        <a:p>
          <a:endParaRPr lang="en-US"/>
        </a:p>
      </dgm:t>
    </dgm:pt>
    <dgm:pt modelId="{B053A8D6-1705-4BE8-BEF0-8DE6089EF863}">
      <dgm:prSet/>
      <dgm:spPr/>
      <dgm:t>
        <a:bodyPr/>
        <a:lstStyle/>
        <a:p>
          <a:r>
            <a:rPr lang="en-US" dirty="0"/>
            <a:t>Power (the ex-post allocation of control) is irrelevant in agency theory because an optimal comprehensive contract is made and will not be renegotiated.   </a:t>
          </a:r>
        </a:p>
      </dgm:t>
    </dgm:pt>
    <dgm:pt modelId="{C5FEAE22-BDC4-40B7-B923-235E4DDBA3C5}" type="parTrans" cxnId="{14ADFA86-0FC6-4DBB-9EB8-1FFA7D6B083D}">
      <dgm:prSet/>
      <dgm:spPr/>
      <dgm:t>
        <a:bodyPr/>
        <a:lstStyle/>
        <a:p>
          <a:endParaRPr lang="en-US"/>
        </a:p>
      </dgm:t>
    </dgm:pt>
    <dgm:pt modelId="{7A8D911A-178D-4640-B56E-EFD25F8F03AA}" type="sibTrans" cxnId="{14ADFA86-0FC6-4DBB-9EB8-1FFA7D6B083D}">
      <dgm:prSet/>
      <dgm:spPr/>
      <dgm:t>
        <a:bodyPr/>
        <a:lstStyle/>
        <a:p>
          <a:endParaRPr lang="en-US"/>
        </a:p>
      </dgm:t>
    </dgm:pt>
    <dgm:pt modelId="{65D73EF4-FFB1-484F-888A-61E10E45C1F1}">
      <dgm:prSet/>
      <dgm:spPr/>
      <dgm:t>
        <a:bodyPr/>
        <a:lstStyle/>
        <a:p>
          <a:r>
            <a:rPr lang="en-US" dirty="0"/>
            <a:t>Modern property rights theory is closer to the incomplete contracting approach of transaction costs theory.</a:t>
          </a:r>
        </a:p>
      </dgm:t>
    </dgm:pt>
    <dgm:pt modelId="{9A92D4B0-CD9E-4756-8F2E-CB87E258BD71}" type="parTrans" cxnId="{F882351C-9FB6-4E19-9714-028379D6E380}">
      <dgm:prSet/>
      <dgm:spPr/>
      <dgm:t>
        <a:bodyPr/>
        <a:lstStyle/>
        <a:p>
          <a:endParaRPr lang="en-US"/>
        </a:p>
      </dgm:t>
    </dgm:pt>
    <dgm:pt modelId="{85FC2C8D-6214-4370-8667-954FBF958872}" type="sibTrans" cxnId="{F882351C-9FB6-4E19-9714-028379D6E380}">
      <dgm:prSet/>
      <dgm:spPr/>
      <dgm:t>
        <a:bodyPr/>
        <a:lstStyle/>
        <a:p>
          <a:endParaRPr lang="en-US"/>
        </a:p>
      </dgm:t>
    </dgm:pt>
    <dgm:pt modelId="{F629641B-7093-4E4E-90E5-91A8969058BF}" type="pres">
      <dgm:prSet presAssocID="{864AB062-5778-474C-961A-87262D370AD8}" presName="linear" presStyleCnt="0">
        <dgm:presLayoutVars>
          <dgm:animLvl val="lvl"/>
          <dgm:resizeHandles val="exact"/>
        </dgm:presLayoutVars>
      </dgm:prSet>
      <dgm:spPr/>
    </dgm:pt>
    <dgm:pt modelId="{5253E853-9ECB-E947-8E5C-12048F553294}" type="pres">
      <dgm:prSet presAssocID="{2D430648-1E30-41F7-A7C5-9FE72EE8719A}" presName="parentText" presStyleLbl="node1" presStyleIdx="0" presStyleCnt="3">
        <dgm:presLayoutVars>
          <dgm:chMax val="0"/>
          <dgm:bulletEnabled val="1"/>
        </dgm:presLayoutVars>
      </dgm:prSet>
      <dgm:spPr/>
    </dgm:pt>
    <dgm:pt modelId="{01DF859C-7A63-1A4C-A332-561384121CA7}" type="pres">
      <dgm:prSet presAssocID="{2D430648-1E30-41F7-A7C5-9FE72EE8719A}" presName="childText" presStyleLbl="revTx" presStyleIdx="0" presStyleCnt="1">
        <dgm:presLayoutVars>
          <dgm:bulletEnabled val="1"/>
        </dgm:presLayoutVars>
      </dgm:prSet>
      <dgm:spPr/>
    </dgm:pt>
    <dgm:pt modelId="{77F51395-F2DD-6D4F-8D38-F485B417AB6B}" type="pres">
      <dgm:prSet presAssocID="{B053A8D6-1705-4BE8-BEF0-8DE6089EF863}" presName="parentText" presStyleLbl="node1" presStyleIdx="1" presStyleCnt="3">
        <dgm:presLayoutVars>
          <dgm:chMax val="0"/>
          <dgm:bulletEnabled val="1"/>
        </dgm:presLayoutVars>
      </dgm:prSet>
      <dgm:spPr/>
    </dgm:pt>
    <dgm:pt modelId="{51481783-FC02-EF4D-9207-0306C1DD31D9}" type="pres">
      <dgm:prSet presAssocID="{7A8D911A-178D-4640-B56E-EFD25F8F03AA}" presName="spacer" presStyleCnt="0"/>
      <dgm:spPr/>
    </dgm:pt>
    <dgm:pt modelId="{0917967A-417C-E841-A264-22F60D18E5F0}" type="pres">
      <dgm:prSet presAssocID="{65D73EF4-FFB1-484F-888A-61E10E45C1F1}" presName="parentText" presStyleLbl="node1" presStyleIdx="2" presStyleCnt="3">
        <dgm:presLayoutVars>
          <dgm:chMax val="0"/>
          <dgm:bulletEnabled val="1"/>
        </dgm:presLayoutVars>
      </dgm:prSet>
      <dgm:spPr/>
    </dgm:pt>
  </dgm:ptLst>
  <dgm:cxnLst>
    <dgm:cxn modelId="{056B0008-493F-E94F-A530-A129CD7A946F}" type="presOf" srcId="{F3555848-EF13-4C49-86C1-626602D2303A}" destId="{01DF859C-7A63-1A4C-A332-561384121CA7}" srcOrd="0" destOrd="0" presId="urn:microsoft.com/office/officeart/2005/8/layout/vList2"/>
    <dgm:cxn modelId="{F882351C-9FB6-4E19-9714-028379D6E380}" srcId="{864AB062-5778-474C-961A-87262D370AD8}" destId="{65D73EF4-FFB1-484F-888A-61E10E45C1F1}" srcOrd="2" destOrd="0" parTransId="{9A92D4B0-CD9E-4756-8F2E-CB87E258BD71}" sibTransId="{85FC2C8D-6214-4370-8667-954FBF958872}"/>
    <dgm:cxn modelId="{10FDBB3B-01A4-D741-81BE-174848B0DAAC}" type="presOf" srcId="{3BB94252-1724-4492-9B14-863BF70FE1A8}" destId="{01DF859C-7A63-1A4C-A332-561384121CA7}" srcOrd="0" destOrd="1" presId="urn:microsoft.com/office/officeart/2005/8/layout/vList2"/>
    <dgm:cxn modelId="{2B7B2A49-D778-43A3-AAF9-E3C1B278F6F0}" srcId="{2D430648-1E30-41F7-A7C5-9FE72EE8719A}" destId="{F3555848-EF13-4C49-86C1-626602D2303A}" srcOrd="0" destOrd="0" parTransId="{F9646B13-13B1-4F57-94C9-5E3E41575179}" sibTransId="{1662A50B-04F7-41EF-8D47-F884FC36218F}"/>
    <dgm:cxn modelId="{14ADFA86-0FC6-4DBB-9EB8-1FFA7D6B083D}" srcId="{864AB062-5778-474C-961A-87262D370AD8}" destId="{B053A8D6-1705-4BE8-BEF0-8DE6089EF863}" srcOrd="1" destOrd="0" parTransId="{C5FEAE22-BDC4-40B7-B923-235E4DDBA3C5}" sibTransId="{7A8D911A-178D-4640-B56E-EFD25F8F03AA}"/>
    <dgm:cxn modelId="{86B2DD8D-5E24-E64A-ABEE-0530885E47EA}" type="presOf" srcId="{2D430648-1E30-41F7-A7C5-9FE72EE8719A}" destId="{5253E853-9ECB-E947-8E5C-12048F553294}" srcOrd="0" destOrd="0" presId="urn:microsoft.com/office/officeart/2005/8/layout/vList2"/>
    <dgm:cxn modelId="{E0AA849E-71A9-DA4A-BA68-2586308EC042}" type="presOf" srcId="{65D73EF4-FFB1-484F-888A-61E10E45C1F1}" destId="{0917967A-417C-E841-A264-22F60D18E5F0}" srcOrd="0" destOrd="0" presId="urn:microsoft.com/office/officeart/2005/8/layout/vList2"/>
    <dgm:cxn modelId="{2ED395A3-7A14-439C-93D9-079D2D683E6A}" srcId="{864AB062-5778-474C-961A-87262D370AD8}" destId="{2D430648-1E30-41F7-A7C5-9FE72EE8719A}" srcOrd="0" destOrd="0" parTransId="{7B097101-A4D8-487F-AD9C-570F2A3674B2}" sibTransId="{02F97F8F-FE71-4142-9BF7-E7436C91BBBE}"/>
    <dgm:cxn modelId="{E0E75EB5-5F57-B74C-9F57-F836D596E492}" type="presOf" srcId="{B053A8D6-1705-4BE8-BEF0-8DE6089EF863}" destId="{77F51395-F2DD-6D4F-8D38-F485B417AB6B}" srcOrd="0" destOrd="0" presId="urn:microsoft.com/office/officeart/2005/8/layout/vList2"/>
    <dgm:cxn modelId="{097F69D1-A43C-4635-ACBA-847FA81EED08}" srcId="{2D430648-1E30-41F7-A7C5-9FE72EE8719A}" destId="{3BB94252-1724-4492-9B14-863BF70FE1A8}" srcOrd="1" destOrd="0" parTransId="{76A875D9-E2BE-4D0A-B563-D3F1D58A22D6}" sibTransId="{677AA73D-7DAF-4C5D-A747-24E3ACB5BD8D}"/>
    <dgm:cxn modelId="{4AAAFFDE-B06E-684B-9194-F55F489FA653}" type="presOf" srcId="{864AB062-5778-474C-961A-87262D370AD8}" destId="{F629641B-7093-4E4E-90E5-91A8969058BF}" srcOrd="0" destOrd="0" presId="urn:microsoft.com/office/officeart/2005/8/layout/vList2"/>
    <dgm:cxn modelId="{619E157F-0AAB-9D44-BA75-28CA6DCFAC11}" type="presParOf" srcId="{F629641B-7093-4E4E-90E5-91A8969058BF}" destId="{5253E853-9ECB-E947-8E5C-12048F553294}" srcOrd="0" destOrd="0" presId="urn:microsoft.com/office/officeart/2005/8/layout/vList2"/>
    <dgm:cxn modelId="{EC13FA43-62DE-AD46-AC05-2AA59BCE6D8C}" type="presParOf" srcId="{F629641B-7093-4E4E-90E5-91A8969058BF}" destId="{01DF859C-7A63-1A4C-A332-561384121CA7}" srcOrd="1" destOrd="0" presId="urn:microsoft.com/office/officeart/2005/8/layout/vList2"/>
    <dgm:cxn modelId="{F167CC84-C32F-1E44-A3D9-FA156220E428}" type="presParOf" srcId="{F629641B-7093-4E4E-90E5-91A8969058BF}" destId="{77F51395-F2DD-6D4F-8D38-F485B417AB6B}" srcOrd="2" destOrd="0" presId="urn:microsoft.com/office/officeart/2005/8/layout/vList2"/>
    <dgm:cxn modelId="{5B437801-B92E-AD46-89FA-915F17EA6BB3}" type="presParOf" srcId="{F629641B-7093-4E4E-90E5-91A8969058BF}" destId="{51481783-FC02-EF4D-9207-0306C1DD31D9}" srcOrd="3" destOrd="0" presId="urn:microsoft.com/office/officeart/2005/8/layout/vList2"/>
    <dgm:cxn modelId="{712DD61F-6388-E840-BB65-B7F3E71D41CC}" type="presParOf" srcId="{F629641B-7093-4E4E-90E5-91A8969058BF}" destId="{0917967A-417C-E841-A264-22F60D18E5F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8F9EBAC-32CD-42E6-A5C1-071AF339008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8CA8939-0755-43AE-B874-1981A14E6495}">
      <dgm:prSet custT="1"/>
      <dgm:spPr/>
      <dgm:t>
        <a:bodyPr/>
        <a:lstStyle/>
        <a:p>
          <a:r>
            <a:rPr lang="en-US" sz="2800" dirty="0"/>
            <a:t>Hart (1995) submits that it </a:t>
          </a:r>
          <a:r>
            <a:rPr lang="en-US" sz="2800" u="sng" dirty="0"/>
            <a:t>matters</a:t>
          </a:r>
          <a:r>
            <a:rPr lang="en-US" sz="2800" dirty="0"/>
            <a:t> who has ownership of a resource</a:t>
          </a:r>
        </a:p>
      </dgm:t>
    </dgm:pt>
    <dgm:pt modelId="{E6C6DAA1-CE08-4019-8FF9-B4059383499C}" type="parTrans" cxnId="{6D709AB6-9994-4168-8C2E-BB75AF80F7F9}">
      <dgm:prSet/>
      <dgm:spPr/>
      <dgm:t>
        <a:bodyPr/>
        <a:lstStyle/>
        <a:p>
          <a:endParaRPr lang="en-US"/>
        </a:p>
      </dgm:t>
    </dgm:pt>
    <dgm:pt modelId="{98D873F6-BF7E-4CEB-B742-6A365779F1A6}" type="sibTrans" cxnId="{6D709AB6-9994-4168-8C2E-BB75AF80F7F9}">
      <dgm:prSet/>
      <dgm:spPr/>
      <dgm:t>
        <a:bodyPr/>
        <a:lstStyle/>
        <a:p>
          <a:endParaRPr lang="en-US"/>
        </a:p>
      </dgm:t>
    </dgm:pt>
    <dgm:pt modelId="{7701883D-7E72-46D7-8E86-AC2DB78783D6}">
      <dgm:prSet custT="1"/>
      <dgm:spPr/>
      <dgm:t>
        <a:bodyPr/>
        <a:lstStyle/>
        <a:p>
          <a:r>
            <a:rPr lang="en-US" sz="1600" dirty="0"/>
            <a:t>If the transaction zero, then there is no difference between renting and buying but when transaction costs are positive then there is an incentive to buy instead of renting</a:t>
          </a:r>
        </a:p>
      </dgm:t>
    </dgm:pt>
    <dgm:pt modelId="{0A84D6E5-0878-4DAD-A59D-CB261B80D6C4}" type="parTrans" cxnId="{B98BECC8-A052-4D2C-B250-7361F8C775B3}">
      <dgm:prSet/>
      <dgm:spPr/>
      <dgm:t>
        <a:bodyPr/>
        <a:lstStyle/>
        <a:p>
          <a:endParaRPr lang="en-US"/>
        </a:p>
      </dgm:t>
    </dgm:pt>
    <dgm:pt modelId="{05D81CD6-79E9-4FF1-8F24-225FAB19383D}" type="sibTrans" cxnId="{B98BECC8-A052-4D2C-B250-7361F8C775B3}">
      <dgm:prSet/>
      <dgm:spPr/>
      <dgm:t>
        <a:bodyPr/>
        <a:lstStyle/>
        <a:p>
          <a:endParaRPr lang="en-US"/>
        </a:p>
      </dgm:t>
    </dgm:pt>
    <dgm:pt modelId="{02709DB3-02BB-4D0D-893A-B152839D23CF}">
      <dgm:prSet/>
      <dgm:spPr/>
      <dgm:t>
        <a:bodyPr/>
        <a:lstStyle/>
        <a:p>
          <a:r>
            <a:rPr lang="en-US" dirty="0"/>
            <a:t>Machine example</a:t>
          </a:r>
        </a:p>
      </dgm:t>
    </dgm:pt>
    <dgm:pt modelId="{4117978D-EE65-4150-AA21-51CFB68BCD98}" type="parTrans" cxnId="{25C2750C-40AE-4A42-B44E-6BE3DC8C148E}">
      <dgm:prSet/>
      <dgm:spPr/>
      <dgm:t>
        <a:bodyPr/>
        <a:lstStyle/>
        <a:p>
          <a:endParaRPr lang="en-US"/>
        </a:p>
      </dgm:t>
    </dgm:pt>
    <dgm:pt modelId="{80BFC31C-477E-47E6-BD6F-C5F3DB03E0C7}" type="sibTrans" cxnId="{25C2750C-40AE-4A42-B44E-6BE3DC8C148E}">
      <dgm:prSet/>
      <dgm:spPr/>
      <dgm:t>
        <a:bodyPr/>
        <a:lstStyle/>
        <a:p>
          <a:endParaRPr lang="en-US"/>
        </a:p>
      </dgm:t>
    </dgm:pt>
    <dgm:pt modelId="{91D972A0-DF33-4989-99A8-82B18C907272}" type="pres">
      <dgm:prSet presAssocID="{98F9EBAC-32CD-42E6-A5C1-071AF339008C}" presName="root" presStyleCnt="0">
        <dgm:presLayoutVars>
          <dgm:dir/>
          <dgm:resizeHandles val="exact"/>
        </dgm:presLayoutVars>
      </dgm:prSet>
      <dgm:spPr/>
    </dgm:pt>
    <dgm:pt modelId="{E76A366A-73CB-44E4-9D22-7D1BD5279FDC}" type="pres">
      <dgm:prSet presAssocID="{B8CA8939-0755-43AE-B874-1981A14E6495}" presName="compNode" presStyleCnt="0"/>
      <dgm:spPr/>
    </dgm:pt>
    <dgm:pt modelId="{BBB5F845-D7F0-4936-940F-696A6F4ABB55}" type="pres">
      <dgm:prSet presAssocID="{B8CA8939-0755-43AE-B874-1981A14E6495}" presName="bgRect" presStyleLbl="bgShp" presStyleIdx="0" presStyleCnt="2"/>
      <dgm:spPr/>
    </dgm:pt>
    <dgm:pt modelId="{C54D0EF4-290E-467C-A8A6-B9D668652A44}" type="pres">
      <dgm:prSet presAssocID="{B8CA8939-0755-43AE-B874-1981A14E649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12F9F089-98C5-4B31-8DE9-A6BD60E320F0}" type="pres">
      <dgm:prSet presAssocID="{B8CA8939-0755-43AE-B874-1981A14E6495}" presName="spaceRect" presStyleCnt="0"/>
      <dgm:spPr/>
    </dgm:pt>
    <dgm:pt modelId="{A11DFCBC-7748-4498-97BF-578E93848F2A}" type="pres">
      <dgm:prSet presAssocID="{B8CA8939-0755-43AE-B874-1981A14E6495}" presName="parTx" presStyleLbl="revTx" presStyleIdx="0" presStyleCnt="3">
        <dgm:presLayoutVars>
          <dgm:chMax val="0"/>
          <dgm:chPref val="0"/>
        </dgm:presLayoutVars>
      </dgm:prSet>
      <dgm:spPr/>
    </dgm:pt>
    <dgm:pt modelId="{E01031A1-3090-447A-9901-3D9179EF30F9}" type="pres">
      <dgm:prSet presAssocID="{98D873F6-BF7E-4CEB-B742-6A365779F1A6}" presName="sibTrans" presStyleCnt="0"/>
      <dgm:spPr/>
    </dgm:pt>
    <dgm:pt modelId="{FE6F8DF9-8236-489D-A633-72B58F1389E8}" type="pres">
      <dgm:prSet presAssocID="{7701883D-7E72-46D7-8E86-AC2DB78783D6}" presName="compNode" presStyleCnt="0"/>
      <dgm:spPr/>
    </dgm:pt>
    <dgm:pt modelId="{8F91D574-5E3E-429D-8AEC-E064C5D604E6}" type="pres">
      <dgm:prSet presAssocID="{7701883D-7E72-46D7-8E86-AC2DB78783D6}" presName="bgRect" presStyleLbl="bgShp" presStyleIdx="1" presStyleCnt="2"/>
      <dgm:spPr/>
    </dgm:pt>
    <dgm:pt modelId="{984AAEBC-8D3B-47A6-93B4-7E8FE12C1947}" type="pres">
      <dgm:prSet presAssocID="{7701883D-7E72-46D7-8E86-AC2DB78783D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F63F5270-878B-41EE-9EB4-EFFEAC2A90AE}" type="pres">
      <dgm:prSet presAssocID="{7701883D-7E72-46D7-8E86-AC2DB78783D6}" presName="spaceRect" presStyleCnt="0"/>
      <dgm:spPr/>
    </dgm:pt>
    <dgm:pt modelId="{9CAC71A3-6A9E-4B81-99B0-9373B655BF4E}" type="pres">
      <dgm:prSet presAssocID="{7701883D-7E72-46D7-8E86-AC2DB78783D6}" presName="parTx" presStyleLbl="revTx" presStyleIdx="1" presStyleCnt="3">
        <dgm:presLayoutVars>
          <dgm:chMax val="0"/>
          <dgm:chPref val="0"/>
        </dgm:presLayoutVars>
      </dgm:prSet>
      <dgm:spPr/>
    </dgm:pt>
    <dgm:pt modelId="{8EA53524-6577-4ED4-BF9A-F8B40B87D9D8}" type="pres">
      <dgm:prSet presAssocID="{7701883D-7E72-46D7-8E86-AC2DB78783D6}" presName="desTx" presStyleLbl="revTx" presStyleIdx="2" presStyleCnt="3">
        <dgm:presLayoutVars/>
      </dgm:prSet>
      <dgm:spPr/>
    </dgm:pt>
  </dgm:ptLst>
  <dgm:cxnLst>
    <dgm:cxn modelId="{25C2750C-40AE-4A42-B44E-6BE3DC8C148E}" srcId="{7701883D-7E72-46D7-8E86-AC2DB78783D6}" destId="{02709DB3-02BB-4D0D-893A-B152839D23CF}" srcOrd="0" destOrd="0" parTransId="{4117978D-EE65-4150-AA21-51CFB68BCD98}" sibTransId="{80BFC31C-477E-47E6-BD6F-C5F3DB03E0C7}"/>
    <dgm:cxn modelId="{867F052F-BAA2-4A95-8A00-5E5F6C14052A}" type="presOf" srcId="{7701883D-7E72-46D7-8E86-AC2DB78783D6}" destId="{9CAC71A3-6A9E-4B81-99B0-9373B655BF4E}" srcOrd="0" destOrd="0" presId="urn:microsoft.com/office/officeart/2018/2/layout/IconVerticalSolidList"/>
    <dgm:cxn modelId="{FDC2765B-6FBC-4D73-825F-BDCEC81A7CB7}" type="presOf" srcId="{98F9EBAC-32CD-42E6-A5C1-071AF339008C}" destId="{91D972A0-DF33-4989-99A8-82B18C907272}" srcOrd="0" destOrd="0" presId="urn:microsoft.com/office/officeart/2018/2/layout/IconVerticalSolidList"/>
    <dgm:cxn modelId="{3F88559B-2AEC-4679-B948-847E5159B830}" type="presOf" srcId="{B8CA8939-0755-43AE-B874-1981A14E6495}" destId="{A11DFCBC-7748-4498-97BF-578E93848F2A}" srcOrd="0" destOrd="0" presId="urn:microsoft.com/office/officeart/2018/2/layout/IconVerticalSolidList"/>
    <dgm:cxn modelId="{6D709AB6-9994-4168-8C2E-BB75AF80F7F9}" srcId="{98F9EBAC-32CD-42E6-A5C1-071AF339008C}" destId="{B8CA8939-0755-43AE-B874-1981A14E6495}" srcOrd="0" destOrd="0" parTransId="{E6C6DAA1-CE08-4019-8FF9-B4059383499C}" sibTransId="{98D873F6-BF7E-4CEB-B742-6A365779F1A6}"/>
    <dgm:cxn modelId="{4B2E03BA-72D6-4CFB-9563-96F722306AE1}" type="presOf" srcId="{02709DB3-02BB-4D0D-893A-B152839D23CF}" destId="{8EA53524-6577-4ED4-BF9A-F8B40B87D9D8}" srcOrd="0" destOrd="0" presId="urn:microsoft.com/office/officeart/2018/2/layout/IconVerticalSolidList"/>
    <dgm:cxn modelId="{B98BECC8-A052-4D2C-B250-7361F8C775B3}" srcId="{98F9EBAC-32CD-42E6-A5C1-071AF339008C}" destId="{7701883D-7E72-46D7-8E86-AC2DB78783D6}" srcOrd="1" destOrd="0" parTransId="{0A84D6E5-0878-4DAD-A59D-CB261B80D6C4}" sibTransId="{05D81CD6-79E9-4FF1-8F24-225FAB19383D}"/>
    <dgm:cxn modelId="{D7BA1E30-A96B-4C99-8565-11CE0971D6C8}" type="presParOf" srcId="{91D972A0-DF33-4989-99A8-82B18C907272}" destId="{E76A366A-73CB-44E4-9D22-7D1BD5279FDC}" srcOrd="0" destOrd="0" presId="urn:microsoft.com/office/officeart/2018/2/layout/IconVerticalSolidList"/>
    <dgm:cxn modelId="{C7EDC40C-4018-4862-9248-2CA5D6F6D50E}" type="presParOf" srcId="{E76A366A-73CB-44E4-9D22-7D1BD5279FDC}" destId="{BBB5F845-D7F0-4936-940F-696A6F4ABB55}" srcOrd="0" destOrd="0" presId="urn:microsoft.com/office/officeart/2018/2/layout/IconVerticalSolidList"/>
    <dgm:cxn modelId="{783E040F-D171-47A8-ABEA-A3F3A4317D39}" type="presParOf" srcId="{E76A366A-73CB-44E4-9D22-7D1BD5279FDC}" destId="{C54D0EF4-290E-467C-A8A6-B9D668652A44}" srcOrd="1" destOrd="0" presId="urn:microsoft.com/office/officeart/2018/2/layout/IconVerticalSolidList"/>
    <dgm:cxn modelId="{29CD0D54-7CA1-4792-8098-F4277C6C5817}" type="presParOf" srcId="{E76A366A-73CB-44E4-9D22-7D1BD5279FDC}" destId="{12F9F089-98C5-4B31-8DE9-A6BD60E320F0}" srcOrd="2" destOrd="0" presId="urn:microsoft.com/office/officeart/2018/2/layout/IconVerticalSolidList"/>
    <dgm:cxn modelId="{800700F7-1838-41EA-8927-8DA926E322DB}" type="presParOf" srcId="{E76A366A-73CB-44E4-9D22-7D1BD5279FDC}" destId="{A11DFCBC-7748-4498-97BF-578E93848F2A}" srcOrd="3" destOrd="0" presId="urn:microsoft.com/office/officeart/2018/2/layout/IconVerticalSolidList"/>
    <dgm:cxn modelId="{F96017EC-DAA6-4E15-A369-9F5732D30F86}" type="presParOf" srcId="{91D972A0-DF33-4989-99A8-82B18C907272}" destId="{E01031A1-3090-447A-9901-3D9179EF30F9}" srcOrd="1" destOrd="0" presId="urn:microsoft.com/office/officeart/2018/2/layout/IconVerticalSolidList"/>
    <dgm:cxn modelId="{CE3734A9-9B09-45B3-807C-7136602844BB}" type="presParOf" srcId="{91D972A0-DF33-4989-99A8-82B18C907272}" destId="{FE6F8DF9-8236-489D-A633-72B58F1389E8}" srcOrd="2" destOrd="0" presId="urn:microsoft.com/office/officeart/2018/2/layout/IconVerticalSolidList"/>
    <dgm:cxn modelId="{E892FE72-EF6A-4E9F-8C7A-68111140B752}" type="presParOf" srcId="{FE6F8DF9-8236-489D-A633-72B58F1389E8}" destId="{8F91D574-5E3E-429D-8AEC-E064C5D604E6}" srcOrd="0" destOrd="0" presId="urn:microsoft.com/office/officeart/2018/2/layout/IconVerticalSolidList"/>
    <dgm:cxn modelId="{B2A9C7F6-8BAF-4170-A0A0-A8517B3B0E77}" type="presParOf" srcId="{FE6F8DF9-8236-489D-A633-72B58F1389E8}" destId="{984AAEBC-8D3B-47A6-93B4-7E8FE12C1947}" srcOrd="1" destOrd="0" presId="urn:microsoft.com/office/officeart/2018/2/layout/IconVerticalSolidList"/>
    <dgm:cxn modelId="{B192A97F-09BE-439D-96B4-FFE061B2A833}" type="presParOf" srcId="{FE6F8DF9-8236-489D-A633-72B58F1389E8}" destId="{F63F5270-878B-41EE-9EB4-EFFEAC2A90AE}" srcOrd="2" destOrd="0" presId="urn:microsoft.com/office/officeart/2018/2/layout/IconVerticalSolidList"/>
    <dgm:cxn modelId="{ADCA9468-A665-43D9-B76C-30E8AE1080C2}" type="presParOf" srcId="{FE6F8DF9-8236-489D-A633-72B58F1389E8}" destId="{9CAC71A3-6A9E-4B81-99B0-9373B655BF4E}" srcOrd="3" destOrd="0" presId="urn:microsoft.com/office/officeart/2018/2/layout/IconVerticalSolidList"/>
    <dgm:cxn modelId="{59B714E5-49FE-43DF-89C6-7A18EEC837CB}" type="presParOf" srcId="{FE6F8DF9-8236-489D-A633-72B58F1389E8}" destId="{8EA53524-6577-4ED4-BF9A-F8B40B87D9D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F262214-7984-427D-BF13-7261E3F876B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E431BA8-0EFD-4623-BA65-6EF8439199F3}">
      <dgm:prSet/>
      <dgm:spPr/>
      <dgm:t>
        <a:bodyPr/>
        <a:lstStyle/>
        <a:p>
          <a:r>
            <a:rPr lang="en-US" dirty="0"/>
            <a:t>Once we recognize that contracts are incomplete and transaction costs are positive, then the boundaries of the firm matter for economic efficiency.  </a:t>
          </a:r>
        </a:p>
      </dgm:t>
    </dgm:pt>
    <dgm:pt modelId="{5DFD6308-D2CD-4397-B305-774D186293FE}" type="parTrans" cxnId="{BF655E3B-8705-45AF-B6C8-F15061FBCB10}">
      <dgm:prSet/>
      <dgm:spPr/>
      <dgm:t>
        <a:bodyPr/>
        <a:lstStyle/>
        <a:p>
          <a:endParaRPr lang="en-US"/>
        </a:p>
      </dgm:t>
    </dgm:pt>
    <dgm:pt modelId="{F955D6F1-3FC0-4875-B0F3-728C173A47AE}" type="sibTrans" cxnId="{BF655E3B-8705-45AF-B6C8-F15061FBCB10}">
      <dgm:prSet/>
      <dgm:spPr/>
      <dgm:t>
        <a:bodyPr/>
        <a:lstStyle/>
        <a:p>
          <a:endParaRPr lang="en-US"/>
        </a:p>
      </dgm:t>
    </dgm:pt>
    <dgm:pt modelId="{C8B1FECB-0CD0-422E-A9CC-04127ABA586A}">
      <dgm:prSet/>
      <dgm:spPr/>
      <dgm:t>
        <a:bodyPr/>
        <a:lstStyle/>
        <a:p>
          <a:r>
            <a:rPr lang="en-US" dirty="0"/>
            <a:t>Specifically, modern property rights theory maintains that firm boundaries are chosen to allocate the residual control rights optimally among the various parties to a transaction.</a:t>
          </a:r>
        </a:p>
      </dgm:t>
    </dgm:pt>
    <dgm:pt modelId="{A1A3F453-62B2-4C34-BF37-53AA7A38A1B7}" type="parTrans" cxnId="{50C72592-D7E7-4572-A84E-D563B2C504D5}">
      <dgm:prSet/>
      <dgm:spPr/>
      <dgm:t>
        <a:bodyPr/>
        <a:lstStyle/>
        <a:p>
          <a:endParaRPr lang="en-US"/>
        </a:p>
      </dgm:t>
    </dgm:pt>
    <dgm:pt modelId="{7F2974C9-3201-4B66-B123-0F6B9CA6191C}" type="sibTrans" cxnId="{50C72592-D7E7-4572-A84E-D563B2C504D5}">
      <dgm:prSet/>
      <dgm:spPr/>
      <dgm:t>
        <a:bodyPr/>
        <a:lstStyle/>
        <a:p>
          <a:endParaRPr lang="en-US"/>
        </a:p>
      </dgm:t>
    </dgm:pt>
    <dgm:pt modelId="{1F8F9D52-D8C0-0A44-8506-C3CB27A4BD20}" type="pres">
      <dgm:prSet presAssocID="{AF262214-7984-427D-BF13-7261E3F876BE}" presName="linear" presStyleCnt="0">
        <dgm:presLayoutVars>
          <dgm:animLvl val="lvl"/>
          <dgm:resizeHandles val="exact"/>
        </dgm:presLayoutVars>
      </dgm:prSet>
      <dgm:spPr/>
    </dgm:pt>
    <dgm:pt modelId="{9381A913-1296-F744-9799-1C036C661A15}" type="pres">
      <dgm:prSet presAssocID="{3E431BA8-0EFD-4623-BA65-6EF8439199F3}" presName="parentText" presStyleLbl="node1" presStyleIdx="0" presStyleCnt="2">
        <dgm:presLayoutVars>
          <dgm:chMax val="0"/>
          <dgm:bulletEnabled val="1"/>
        </dgm:presLayoutVars>
      </dgm:prSet>
      <dgm:spPr/>
    </dgm:pt>
    <dgm:pt modelId="{1567DF94-F3A8-424E-8D58-17361ECCFC8D}" type="pres">
      <dgm:prSet presAssocID="{F955D6F1-3FC0-4875-B0F3-728C173A47AE}" presName="spacer" presStyleCnt="0"/>
      <dgm:spPr/>
    </dgm:pt>
    <dgm:pt modelId="{59E7A86F-CE97-7440-AE06-ACC6D8F56A86}" type="pres">
      <dgm:prSet presAssocID="{C8B1FECB-0CD0-422E-A9CC-04127ABA586A}" presName="parentText" presStyleLbl="node1" presStyleIdx="1" presStyleCnt="2">
        <dgm:presLayoutVars>
          <dgm:chMax val="0"/>
          <dgm:bulletEnabled val="1"/>
        </dgm:presLayoutVars>
      </dgm:prSet>
      <dgm:spPr/>
    </dgm:pt>
  </dgm:ptLst>
  <dgm:cxnLst>
    <dgm:cxn modelId="{CBFF7B38-0058-EC41-849D-316CF6469308}" type="presOf" srcId="{AF262214-7984-427D-BF13-7261E3F876BE}" destId="{1F8F9D52-D8C0-0A44-8506-C3CB27A4BD20}" srcOrd="0" destOrd="0" presId="urn:microsoft.com/office/officeart/2005/8/layout/vList2"/>
    <dgm:cxn modelId="{BF655E3B-8705-45AF-B6C8-F15061FBCB10}" srcId="{AF262214-7984-427D-BF13-7261E3F876BE}" destId="{3E431BA8-0EFD-4623-BA65-6EF8439199F3}" srcOrd="0" destOrd="0" parTransId="{5DFD6308-D2CD-4397-B305-774D186293FE}" sibTransId="{F955D6F1-3FC0-4875-B0F3-728C173A47AE}"/>
    <dgm:cxn modelId="{50C72592-D7E7-4572-A84E-D563B2C504D5}" srcId="{AF262214-7984-427D-BF13-7261E3F876BE}" destId="{C8B1FECB-0CD0-422E-A9CC-04127ABA586A}" srcOrd="1" destOrd="0" parTransId="{A1A3F453-62B2-4C34-BF37-53AA7A38A1B7}" sibTransId="{7F2974C9-3201-4B66-B123-0F6B9CA6191C}"/>
    <dgm:cxn modelId="{08A10DB2-B3D1-D94E-8E27-26BAA075CFF5}" type="presOf" srcId="{3E431BA8-0EFD-4623-BA65-6EF8439199F3}" destId="{9381A913-1296-F744-9799-1C036C661A15}" srcOrd="0" destOrd="0" presId="urn:microsoft.com/office/officeart/2005/8/layout/vList2"/>
    <dgm:cxn modelId="{0AA8C8D5-094D-FD42-8B91-58DFF3BF4979}" type="presOf" srcId="{C8B1FECB-0CD0-422E-A9CC-04127ABA586A}" destId="{59E7A86F-CE97-7440-AE06-ACC6D8F56A86}" srcOrd="0" destOrd="0" presId="urn:microsoft.com/office/officeart/2005/8/layout/vList2"/>
    <dgm:cxn modelId="{4DF27618-D61D-4543-8935-B9FB97AD4169}" type="presParOf" srcId="{1F8F9D52-D8C0-0A44-8506-C3CB27A4BD20}" destId="{9381A913-1296-F744-9799-1C036C661A15}" srcOrd="0" destOrd="0" presId="urn:microsoft.com/office/officeart/2005/8/layout/vList2"/>
    <dgm:cxn modelId="{59A51DD3-834D-4244-BBD5-036440A9E9C2}" type="presParOf" srcId="{1F8F9D52-D8C0-0A44-8506-C3CB27A4BD20}" destId="{1567DF94-F3A8-424E-8D58-17361ECCFC8D}" srcOrd="1" destOrd="0" presId="urn:microsoft.com/office/officeart/2005/8/layout/vList2"/>
    <dgm:cxn modelId="{5240B40A-D136-8040-9A11-5DB0CF9A5F99}" type="presParOf" srcId="{1F8F9D52-D8C0-0A44-8506-C3CB27A4BD20}" destId="{59E7A86F-CE97-7440-AE06-ACC6D8F56A8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B17B7CC-F8BF-44A2-A5EE-EA81161F70E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36FA533-73FB-40A7-9F9F-BACBAAF23DD2}">
      <dgm:prSet custT="1"/>
      <dgm:spPr/>
      <dgm:t>
        <a:bodyPr/>
        <a:lstStyle/>
        <a:p>
          <a:pPr>
            <a:lnSpc>
              <a:spcPct val="100000"/>
            </a:lnSpc>
          </a:pPr>
          <a:r>
            <a:rPr lang="en-US" sz="1800" dirty="0"/>
            <a:t>Contractual parties may engage in a great deal of haggling over the terms of the revised contract </a:t>
          </a:r>
        </a:p>
      </dgm:t>
    </dgm:pt>
    <dgm:pt modelId="{14B218B7-ED28-4D6D-B5E7-94F7AA8975B9}" type="parTrans" cxnId="{2DF8D781-1AD7-447C-A056-CA1E977FAEB9}">
      <dgm:prSet/>
      <dgm:spPr/>
      <dgm:t>
        <a:bodyPr/>
        <a:lstStyle/>
        <a:p>
          <a:endParaRPr lang="en-US" sz="2000"/>
        </a:p>
      </dgm:t>
    </dgm:pt>
    <dgm:pt modelId="{5C460790-F21A-4572-B20C-62518C5D9C3C}" type="sibTrans" cxnId="{2DF8D781-1AD7-447C-A056-CA1E977FAEB9}">
      <dgm:prSet/>
      <dgm:spPr/>
      <dgm:t>
        <a:bodyPr/>
        <a:lstStyle/>
        <a:p>
          <a:endParaRPr lang="en-US" sz="2000"/>
        </a:p>
      </dgm:t>
    </dgm:pt>
    <dgm:pt modelId="{E3D7D62B-93F1-4674-8D2D-0108AD1A4CD8}">
      <dgm:prSet custT="1"/>
      <dgm:spPr/>
      <dgm:t>
        <a:bodyPr/>
        <a:lstStyle/>
        <a:p>
          <a:pPr>
            <a:lnSpc>
              <a:spcPct val="100000"/>
            </a:lnSpc>
          </a:pPr>
          <a:r>
            <a:rPr lang="en-US" sz="1800" dirty="0"/>
            <a:t>There may be costly legal disputes because an incomplete contract will be ambiguous</a:t>
          </a:r>
        </a:p>
      </dgm:t>
    </dgm:pt>
    <dgm:pt modelId="{FCFF7EEB-CC37-4786-9883-BAFF0068A85E}" type="parTrans" cxnId="{B3A06D1D-7105-456A-B264-BF03BDDEF0D5}">
      <dgm:prSet/>
      <dgm:spPr/>
      <dgm:t>
        <a:bodyPr/>
        <a:lstStyle/>
        <a:p>
          <a:endParaRPr lang="en-US" sz="2000"/>
        </a:p>
      </dgm:t>
    </dgm:pt>
    <dgm:pt modelId="{A66BAF59-7BDD-47FD-95B2-A2DB24FDDDF4}" type="sibTrans" cxnId="{B3A06D1D-7105-456A-B264-BF03BDDEF0D5}">
      <dgm:prSet/>
      <dgm:spPr/>
      <dgm:t>
        <a:bodyPr/>
        <a:lstStyle/>
        <a:p>
          <a:endParaRPr lang="en-US" sz="2000"/>
        </a:p>
      </dgm:t>
    </dgm:pt>
    <dgm:pt modelId="{29C9F342-C77F-4571-93BA-B8D2BFFF5D83}">
      <dgm:prSet custT="1"/>
      <dgm:spPr/>
      <dgm:t>
        <a:bodyPr/>
        <a:lstStyle/>
        <a:p>
          <a:pPr>
            <a:lnSpc>
              <a:spcPct val="100000"/>
            </a:lnSpc>
          </a:pPr>
          <a:r>
            <a:rPr lang="en-US" sz="1800" dirty="0"/>
            <a:t>Contractual parties have asymmetric information and may fail to reach an efficient agreement</a:t>
          </a:r>
        </a:p>
      </dgm:t>
    </dgm:pt>
    <dgm:pt modelId="{AAF732C5-6777-4FE9-931E-7AF5B4032C81}" type="parTrans" cxnId="{24FC418D-A5B0-4F98-9DB6-5AA179888CA8}">
      <dgm:prSet/>
      <dgm:spPr/>
      <dgm:t>
        <a:bodyPr/>
        <a:lstStyle/>
        <a:p>
          <a:endParaRPr lang="en-US" sz="2000"/>
        </a:p>
      </dgm:t>
    </dgm:pt>
    <dgm:pt modelId="{535A16C9-8BBB-4A05-B385-9855AB656295}" type="sibTrans" cxnId="{24FC418D-A5B0-4F98-9DB6-5AA179888CA8}">
      <dgm:prSet/>
      <dgm:spPr/>
      <dgm:t>
        <a:bodyPr/>
        <a:lstStyle/>
        <a:p>
          <a:endParaRPr lang="en-US" sz="2000"/>
        </a:p>
      </dgm:t>
    </dgm:pt>
    <dgm:pt modelId="{36DC1F24-B4E8-4BED-BAE1-BD3821F867A1}" type="pres">
      <dgm:prSet presAssocID="{4B17B7CC-F8BF-44A2-A5EE-EA81161F70E1}" presName="root" presStyleCnt="0">
        <dgm:presLayoutVars>
          <dgm:dir/>
          <dgm:resizeHandles val="exact"/>
        </dgm:presLayoutVars>
      </dgm:prSet>
      <dgm:spPr/>
    </dgm:pt>
    <dgm:pt modelId="{15550B07-E699-4DDB-A88D-B1678C8D3BB6}" type="pres">
      <dgm:prSet presAssocID="{B36FA533-73FB-40A7-9F9F-BACBAAF23DD2}" presName="compNode" presStyleCnt="0"/>
      <dgm:spPr/>
    </dgm:pt>
    <dgm:pt modelId="{B5EE2A8F-CB46-4C74-B6B8-0C2D042F4FDA}" type="pres">
      <dgm:prSet presAssocID="{B36FA533-73FB-40A7-9F9F-BACBAAF23D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1E4F992-6C69-4D35-9A1C-8CB7543EFD27}" type="pres">
      <dgm:prSet presAssocID="{B36FA533-73FB-40A7-9F9F-BACBAAF23DD2}" presName="spaceRect" presStyleCnt="0"/>
      <dgm:spPr/>
    </dgm:pt>
    <dgm:pt modelId="{5F6526A7-B8C7-4585-A108-C2BB56FF5956}" type="pres">
      <dgm:prSet presAssocID="{B36FA533-73FB-40A7-9F9F-BACBAAF23DD2}" presName="textRect" presStyleLbl="revTx" presStyleIdx="0" presStyleCnt="3">
        <dgm:presLayoutVars>
          <dgm:chMax val="1"/>
          <dgm:chPref val="1"/>
        </dgm:presLayoutVars>
      </dgm:prSet>
      <dgm:spPr/>
    </dgm:pt>
    <dgm:pt modelId="{8765DE9B-47E6-419F-B9B5-76F6248C328F}" type="pres">
      <dgm:prSet presAssocID="{5C460790-F21A-4572-B20C-62518C5D9C3C}" presName="sibTrans" presStyleCnt="0"/>
      <dgm:spPr/>
    </dgm:pt>
    <dgm:pt modelId="{736D7F1C-1DF8-437D-8B9F-748CEF711268}" type="pres">
      <dgm:prSet presAssocID="{E3D7D62B-93F1-4674-8D2D-0108AD1A4CD8}" presName="compNode" presStyleCnt="0"/>
      <dgm:spPr/>
    </dgm:pt>
    <dgm:pt modelId="{BAEB384B-FC7B-4B30-8C34-59285DF5E61C}" type="pres">
      <dgm:prSet presAssocID="{E3D7D62B-93F1-4674-8D2D-0108AD1A4C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7FCDF6C3-BFC1-41F8-A3E8-AD21B9F7F320}" type="pres">
      <dgm:prSet presAssocID="{E3D7D62B-93F1-4674-8D2D-0108AD1A4CD8}" presName="spaceRect" presStyleCnt="0"/>
      <dgm:spPr/>
    </dgm:pt>
    <dgm:pt modelId="{D34D1BF9-7D7D-4751-BADE-1A7530C85E8D}" type="pres">
      <dgm:prSet presAssocID="{E3D7D62B-93F1-4674-8D2D-0108AD1A4CD8}" presName="textRect" presStyleLbl="revTx" presStyleIdx="1" presStyleCnt="3">
        <dgm:presLayoutVars>
          <dgm:chMax val="1"/>
          <dgm:chPref val="1"/>
        </dgm:presLayoutVars>
      </dgm:prSet>
      <dgm:spPr/>
    </dgm:pt>
    <dgm:pt modelId="{960D7620-4B59-4E67-AF04-4A2D9476BBD5}" type="pres">
      <dgm:prSet presAssocID="{A66BAF59-7BDD-47FD-95B2-A2DB24FDDDF4}" presName="sibTrans" presStyleCnt="0"/>
      <dgm:spPr/>
    </dgm:pt>
    <dgm:pt modelId="{E9A16C5C-7494-41C6-B7F9-D9FAD08434C5}" type="pres">
      <dgm:prSet presAssocID="{29C9F342-C77F-4571-93BA-B8D2BFFF5D83}" presName="compNode" presStyleCnt="0"/>
      <dgm:spPr/>
    </dgm:pt>
    <dgm:pt modelId="{1D7205E6-6AC4-4D51-8573-E66623CFB844}" type="pres">
      <dgm:prSet presAssocID="{29C9F342-C77F-4571-93BA-B8D2BFFF5D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E4B56703-E636-4D7E-BF72-EB5FB1FD98D8}" type="pres">
      <dgm:prSet presAssocID="{29C9F342-C77F-4571-93BA-B8D2BFFF5D83}" presName="spaceRect" presStyleCnt="0"/>
      <dgm:spPr/>
    </dgm:pt>
    <dgm:pt modelId="{429F111F-9246-4749-908C-2EADD1D7AA96}" type="pres">
      <dgm:prSet presAssocID="{29C9F342-C77F-4571-93BA-B8D2BFFF5D83}" presName="textRect" presStyleLbl="revTx" presStyleIdx="2" presStyleCnt="3">
        <dgm:presLayoutVars>
          <dgm:chMax val="1"/>
          <dgm:chPref val="1"/>
        </dgm:presLayoutVars>
      </dgm:prSet>
      <dgm:spPr/>
    </dgm:pt>
  </dgm:ptLst>
  <dgm:cxnLst>
    <dgm:cxn modelId="{B3A06D1D-7105-456A-B264-BF03BDDEF0D5}" srcId="{4B17B7CC-F8BF-44A2-A5EE-EA81161F70E1}" destId="{E3D7D62B-93F1-4674-8D2D-0108AD1A4CD8}" srcOrd="1" destOrd="0" parTransId="{FCFF7EEB-CC37-4786-9883-BAFF0068A85E}" sibTransId="{A66BAF59-7BDD-47FD-95B2-A2DB24FDDDF4}"/>
    <dgm:cxn modelId="{2DF8D781-1AD7-447C-A056-CA1E977FAEB9}" srcId="{4B17B7CC-F8BF-44A2-A5EE-EA81161F70E1}" destId="{B36FA533-73FB-40A7-9F9F-BACBAAF23DD2}" srcOrd="0" destOrd="0" parTransId="{14B218B7-ED28-4D6D-B5E7-94F7AA8975B9}" sibTransId="{5C460790-F21A-4572-B20C-62518C5D9C3C}"/>
    <dgm:cxn modelId="{62DD2388-7212-48B6-8F71-EF0453247175}" type="presOf" srcId="{E3D7D62B-93F1-4674-8D2D-0108AD1A4CD8}" destId="{D34D1BF9-7D7D-4751-BADE-1A7530C85E8D}" srcOrd="0" destOrd="0" presId="urn:microsoft.com/office/officeart/2018/2/layout/IconLabelList"/>
    <dgm:cxn modelId="{24FC418D-A5B0-4F98-9DB6-5AA179888CA8}" srcId="{4B17B7CC-F8BF-44A2-A5EE-EA81161F70E1}" destId="{29C9F342-C77F-4571-93BA-B8D2BFFF5D83}" srcOrd="2" destOrd="0" parTransId="{AAF732C5-6777-4FE9-931E-7AF5B4032C81}" sibTransId="{535A16C9-8BBB-4A05-B385-9855AB656295}"/>
    <dgm:cxn modelId="{7B1CA590-4125-4578-9389-7C0AB879D006}" type="presOf" srcId="{29C9F342-C77F-4571-93BA-B8D2BFFF5D83}" destId="{429F111F-9246-4749-908C-2EADD1D7AA96}" srcOrd="0" destOrd="0" presId="urn:microsoft.com/office/officeart/2018/2/layout/IconLabelList"/>
    <dgm:cxn modelId="{C567E2B7-F376-4C4C-B419-8E9D9F13E4A1}" type="presOf" srcId="{4B17B7CC-F8BF-44A2-A5EE-EA81161F70E1}" destId="{36DC1F24-B4E8-4BED-BAE1-BD3821F867A1}" srcOrd="0" destOrd="0" presId="urn:microsoft.com/office/officeart/2018/2/layout/IconLabelList"/>
    <dgm:cxn modelId="{8DBC15C7-BC78-4FB3-ADF5-6EC93A45C189}" type="presOf" srcId="{B36FA533-73FB-40A7-9F9F-BACBAAF23DD2}" destId="{5F6526A7-B8C7-4585-A108-C2BB56FF5956}" srcOrd="0" destOrd="0" presId="urn:microsoft.com/office/officeart/2018/2/layout/IconLabelList"/>
    <dgm:cxn modelId="{3E4D1EAE-35F4-44FF-9297-D173BB250D27}" type="presParOf" srcId="{36DC1F24-B4E8-4BED-BAE1-BD3821F867A1}" destId="{15550B07-E699-4DDB-A88D-B1678C8D3BB6}" srcOrd="0" destOrd="0" presId="urn:microsoft.com/office/officeart/2018/2/layout/IconLabelList"/>
    <dgm:cxn modelId="{0A279F9A-D967-4E7C-8E74-ED0E78EF384E}" type="presParOf" srcId="{15550B07-E699-4DDB-A88D-B1678C8D3BB6}" destId="{B5EE2A8F-CB46-4C74-B6B8-0C2D042F4FDA}" srcOrd="0" destOrd="0" presId="urn:microsoft.com/office/officeart/2018/2/layout/IconLabelList"/>
    <dgm:cxn modelId="{27AC76DA-53C7-4177-AB76-0F01B5CF163F}" type="presParOf" srcId="{15550B07-E699-4DDB-A88D-B1678C8D3BB6}" destId="{51E4F992-6C69-4D35-9A1C-8CB7543EFD27}" srcOrd="1" destOrd="0" presId="urn:microsoft.com/office/officeart/2018/2/layout/IconLabelList"/>
    <dgm:cxn modelId="{7912CAE1-899B-417F-9B5A-431CAA626F4A}" type="presParOf" srcId="{15550B07-E699-4DDB-A88D-B1678C8D3BB6}" destId="{5F6526A7-B8C7-4585-A108-C2BB56FF5956}" srcOrd="2" destOrd="0" presId="urn:microsoft.com/office/officeart/2018/2/layout/IconLabelList"/>
    <dgm:cxn modelId="{4835D6B6-1166-4BCA-A740-30FDB011AF48}" type="presParOf" srcId="{36DC1F24-B4E8-4BED-BAE1-BD3821F867A1}" destId="{8765DE9B-47E6-419F-B9B5-76F6248C328F}" srcOrd="1" destOrd="0" presId="urn:microsoft.com/office/officeart/2018/2/layout/IconLabelList"/>
    <dgm:cxn modelId="{22ECC189-629B-47F7-A795-3A4A6C8B9636}" type="presParOf" srcId="{36DC1F24-B4E8-4BED-BAE1-BD3821F867A1}" destId="{736D7F1C-1DF8-437D-8B9F-748CEF711268}" srcOrd="2" destOrd="0" presId="urn:microsoft.com/office/officeart/2018/2/layout/IconLabelList"/>
    <dgm:cxn modelId="{8A29313A-13E4-434E-96F2-DA318B3FAA20}" type="presParOf" srcId="{736D7F1C-1DF8-437D-8B9F-748CEF711268}" destId="{BAEB384B-FC7B-4B30-8C34-59285DF5E61C}" srcOrd="0" destOrd="0" presId="urn:microsoft.com/office/officeart/2018/2/layout/IconLabelList"/>
    <dgm:cxn modelId="{F3070B44-99DE-41E9-943C-515CA05F6073}" type="presParOf" srcId="{736D7F1C-1DF8-437D-8B9F-748CEF711268}" destId="{7FCDF6C3-BFC1-41F8-A3E8-AD21B9F7F320}" srcOrd="1" destOrd="0" presId="urn:microsoft.com/office/officeart/2018/2/layout/IconLabelList"/>
    <dgm:cxn modelId="{C2BF6873-734F-4BF2-9E12-9D1706906353}" type="presParOf" srcId="{736D7F1C-1DF8-437D-8B9F-748CEF711268}" destId="{D34D1BF9-7D7D-4751-BADE-1A7530C85E8D}" srcOrd="2" destOrd="0" presId="urn:microsoft.com/office/officeart/2018/2/layout/IconLabelList"/>
    <dgm:cxn modelId="{4023B92B-182C-4EF5-A0E2-7E376E777E88}" type="presParOf" srcId="{36DC1F24-B4E8-4BED-BAE1-BD3821F867A1}" destId="{960D7620-4B59-4E67-AF04-4A2D9476BBD5}" srcOrd="3" destOrd="0" presId="urn:microsoft.com/office/officeart/2018/2/layout/IconLabelList"/>
    <dgm:cxn modelId="{22879FCD-A331-4482-A524-9E3E942D2693}" type="presParOf" srcId="{36DC1F24-B4E8-4BED-BAE1-BD3821F867A1}" destId="{E9A16C5C-7494-41C6-B7F9-D9FAD08434C5}" srcOrd="4" destOrd="0" presId="urn:microsoft.com/office/officeart/2018/2/layout/IconLabelList"/>
    <dgm:cxn modelId="{1FE914B2-A0CC-467B-8546-C4E088C7C17D}" type="presParOf" srcId="{E9A16C5C-7494-41C6-B7F9-D9FAD08434C5}" destId="{1D7205E6-6AC4-4D51-8573-E66623CFB844}" srcOrd="0" destOrd="0" presId="urn:microsoft.com/office/officeart/2018/2/layout/IconLabelList"/>
    <dgm:cxn modelId="{20C5613B-84FD-4ECE-B9AC-03DF6857F547}" type="presParOf" srcId="{E9A16C5C-7494-41C6-B7F9-D9FAD08434C5}" destId="{E4B56703-E636-4D7E-BF72-EB5FB1FD98D8}" srcOrd="1" destOrd="0" presId="urn:microsoft.com/office/officeart/2018/2/layout/IconLabelList"/>
    <dgm:cxn modelId="{5DF1891A-B0FC-4D7F-A443-2A5617897B54}" type="presParOf" srcId="{E9A16C5C-7494-41C6-B7F9-D9FAD08434C5}" destId="{429F111F-9246-4749-908C-2EADD1D7AA9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71826D2-04C3-41FC-98BC-AB1127443D8B}"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FC52876E-0F91-4E08-B356-41D657AD1279}">
      <dgm:prSet custT="1"/>
      <dgm:spPr/>
      <dgm:t>
        <a:bodyPr/>
        <a:lstStyle/>
        <a:p>
          <a:r>
            <a:rPr lang="en-US" sz="1800" b="1" dirty="0"/>
            <a:t>A firm’s nonhuman assets represent the glue that keeps the firm together </a:t>
          </a:r>
          <a:endParaRPr lang="en-US" sz="1800" dirty="0"/>
        </a:p>
      </dgm:t>
    </dgm:pt>
    <dgm:pt modelId="{5A60004A-05CE-4816-AF3B-F9C1C11B4EFE}" type="parTrans" cxnId="{9C117385-73E8-435A-9B23-CB26593CB2B2}">
      <dgm:prSet/>
      <dgm:spPr/>
      <dgm:t>
        <a:bodyPr/>
        <a:lstStyle/>
        <a:p>
          <a:endParaRPr lang="en-US"/>
        </a:p>
      </dgm:t>
    </dgm:pt>
    <dgm:pt modelId="{FCF9B9D2-3FB1-44A5-8984-D860DACCB5AE}" type="sibTrans" cxnId="{9C117385-73E8-435A-9B23-CB26593CB2B2}">
      <dgm:prSet/>
      <dgm:spPr/>
      <dgm:t>
        <a:bodyPr/>
        <a:lstStyle/>
        <a:p>
          <a:endParaRPr lang="en-US"/>
        </a:p>
      </dgm:t>
    </dgm:pt>
    <dgm:pt modelId="{ED03CEE1-2140-41EA-A2B0-79527900ACF4}">
      <dgm:prSet custT="1"/>
      <dgm:spPr/>
      <dgm:t>
        <a:bodyPr/>
        <a:lstStyle/>
        <a:p>
          <a:r>
            <a:rPr lang="en-US" sz="2000" b="1" dirty="0"/>
            <a:t>Nonhuman assets: </a:t>
          </a:r>
        </a:p>
      </dgm:t>
    </dgm:pt>
    <dgm:pt modelId="{F9821ED3-AFC0-4C1E-A44F-B2005FD7D1DE}" type="parTrans" cxnId="{5382BF1B-DCBD-47CD-A7D4-52CEF63957BD}">
      <dgm:prSet/>
      <dgm:spPr/>
      <dgm:t>
        <a:bodyPr/>
        <a:lstStyle/>
        <a:p>
          <a:endParaRPr lang="en-US"/>
        </a:p>
      </dgm:t>
    </dgm:pt>
    <dgm:pt modelId="{DDEC2635-6D74-437D-823D-DC0B99F57187}" type="sibTrans" cxnId="{5382BF1B-DCBD-47CD-A7D4-52CEF63957BD}">
      <dgm:prSet/>
      <dgm:spPr/>
      <dgm:t>
        <a:bodyPr/>
        <a:lstStyle/>
        <a:p>
          <a:endParaRPr lang="en-US"/>
        </a:p>
      </dgm:t>
    </dgm:pt>
    <dgm:pt modelId="{66725DE4-6826-49AA-9E13-BABBB1CE52F6}">
      <dgm:prSet custT="1"/>
      <dgm:spPr/>
      <dgm:t>
        <a:bodyPr/>
        <a:lstStyle/>
        <a:p>
          <a:r>
            <a:rPr lang="en-US" sz="1600" dirty="0"/>
            <a:t>The firm’s reputation</a:t>
          </a:r>
        </a:p>
      </dgm:t>
    </dgm:pt>
    <dgm:pt modelId="{13641C4D-1F00-439D-B17F-1B51A5EC0781}" type="parTrans" cxnId="{9D2776B8-EA91-43B6-8000-023F85DCD4CD}">
      <dgm:prSet/>
      <dgm:spPr/>
      <dgm:t>
        <a:bodyPr/>
        <a:lstStyle/>
        <a:p>
          <a:endParaRPr lang="en-US"/>
        </a:p>
      </dgm:t>
    </dgm:pt>
    <dgm:pt modelId="{1F0F19FE-C2EB-4A28-9620-498F86A04F03}" type="sibTrans" cxnId="{9D2776B8-EA91-43B6-8000-023F85DCD4CD}">
      <dgm:prSet/>
      <dgm:spPr/>
      <dgm:t>
        <a:bodyPr/>
        <a:lstStyle/>
        <a:p>
          <a:endParaRPr lang="en-US"/>
        </a:p>
      </dgm:t>
    </dgm:pt>
    <dgm:pt modelId="{EE4A1422-E506-46D6-B13A-87A2F016943F}">
      <dgm:prSet custT="1"/>
      <dgm:spPr/>
      <dgm:t>
        <a:bodyPr/>
        <a:lstStyle/>
        <a:p>
          <a:r>
            <a:rPr lang="en-US" sz="1600" dirty="0"/>
            <a:t>Their distribution network</a:t>
          </a:r>
        </a:p>
      </dgm:t>
    </dgm:pt>
    <dgm:pt modelId="{D4FA71C2-BD56-4CE0-86F5-7A66F47B1C90}" type="parTrans" cxnId="{84CD2B85-3FF6-4B97-ADE5-F0230927E983}">
      <dgm:prSet/>
      <dgm:spPr/>
      <dgm:t>
        <a:bodyPr/>
        <a:lstStyle/>
        <a:p>
          <a:endParaRPr lang="en-US"/>
        </a:p>
      </dgm:t>
    </dgm:pt>
    <dgm:pt modelId="{031EB9E5-3EDD-4865-A2A7-F15CB59FAE85}" type="sibTrans" cxnId="{84CD2B85-3FF6-4B97-ADE5-F0230927E983}">
      <dgm:prSet/>
      <dgm:spPr/>
      <dgm:t>
        <a:bodyPr/>
        <a:lstStyle/>
        <a:p>
          <a:endParaRPr lang="en-US"/>
        </a:p>
      </dgm:t>
    </dgm:pt>
    <dgm:pt modelId="{891F018D-F064-483D-8190-D0CA24300D7B}">
      <dgm:prSet custT="1"/>
      <dgm:spPr/>
      <dgm:t>
        <a:bodyPr/>
        <a:lstStyle/>
        <a:p>
          <a:r>
            <a:rPr lang="en-US" sz="1600" dirty="0"/>
            <a:t>Their files containing important information</a:t>
          </a:r>
        </a:p>
      </dgm:t>
    </dgm:pt>
    <dgm:pt modelId="{67F9A218-EFF4-4620-A6E5-D7D7BDA3F4A1}" type="parTrans" cxnId="{D93E38EB-6FC0-47C2-A49D-76C20A352F0D}">
      <dgm:prSet/>
      <dgm:spPr/>
      <dgm:t>
        <a:bodyPr/>
        <a:lstStyle/>
        <a:p>
          <a:endParaRPr lang="en-US"/>
        </a:p>
      </dgm:t>
    </dgm:pt>
    <dgm:pt modelId="{5D9B1F31-51DB-4372-B1D8-A80504AAB1F0}" type="sibTrans" cxnId="{D93E38EB-6FC0-47C2-A49D-76C20A352F0D}">
      <dgm:prSet/>
      <dgm:spPr/>
      <dgm:t>
        <a:bodyPr/>
        <a:lstStyle/>
        <a:p>
          <a:endParaRPr lang="en-US"/>
        </a:p>
      </dgm:t>
    </dgm:pt>
    <dgm:pt modelId="{3D69788E-BB10-4CCA-9B90-4649F3BE654C}">
      <dgm:prSet custT="1"/>
      <dgm:spPr/>
      <dgm:t>
        <a:bodyPr/>
        <a:lstStyle/>
        <a:p>
          <a:r>
            <a:rPr lang="en-US" sz="1400" dirty="0"/>
            <a:t>Contracts that prohibits workers from working for competitors</a:t>
          </a:r>
        </a:p>
      </dgm:t>
    </dgm:pt>
    <dgm:pt modelId="{71476697-DC91-4769-B1EB-F8815480D217}" type="parTrans" cxnId="{BD4AF2AE-492F-47CA-AE76-D153494B8E3B}">
      <dgm:prSet/>
      <dgm:spPr/>
      <dgm:t>
        <a:bodyPr/>
        <a:lstStyle/>
        <a:p>
          <a:endParaRPr lang="en-US"/>
        </a:p>
      </dgm:t>
    </dgm:pt>
    <dgm:pt modelId="{A526D56C-475F-4295-A964-BDD80C9DF00D}" type="sibTrans" cxnId="{BD4AF2AE-492F-47CA-AE76-D153494B8E3B}">
      <dgm:prSet/>
      <dgm:spPr/>
      <dgm:t>
        <a:bodyPr/>
        <a:lstStyle/>
        <a:p>
          <a:endParaRPr lang="en-US"/>
        </a:p>
      </dgm:t>
    </dgm:pt>
    <dgm:pt modelId="{CB50C0F6-9845-714A-BA97-979DB776FF1E}">
      <dgm:prSet/>
      <dgm:spPr/>
      <dgm:t>
        <a:bodyPr/>
        <a:lstStyle/>
        <a:p>
          <a:r>
            <a:rPr lang="en-US" b="1" dirty="0"/>
            <a:t>Example: </a:t>
          </a:r>
          <a:r>
            <a:rPr lang="en-US" dirty="0"/>
            <a:t>If firm A buys firm B and there aren’t any physical assets there is nothing stopping workers from firm B to quit and make their own firm. </a:t>
          </a:r>
        </a:p>
      </dgm:t>
    </dgm:pt>
    <dgm:pt modelId="{8F122872-5029-2740-9EE4-35D16E8A121E}" type="parTrans" cxnId="{8062F19C-3F66-C140-AA12-3BE7F09CCABB}">
      <dgm:prSet/>
      <dgm:spPr/>
      <dgm:t>
        <a:bodyPr/>
        <a:lstStyle/>
        <a:p>
          <a:endParaRPr lang="en-US"/>
        </a:p>
      </dgm:t>
    </dgm:pt>
    <dgm:pt modelId="{2824CB90-E716-0643-A7EC-DD980E7E28AA}" type="sibTrans" cxnId="{8062F19C-3F66-C140-AA12-3BE7F09CCABB}">
      <dgm:prSet/>
      <dgm:spPr/>
      <dgm:t>
        <a:bodyPr/>
        <a:lstStyle/>
        <a:p>
          <a:endParaRPr lang="en-US"/>
        </a:p>
      </dgm:t>
    </dgm:pt>
    <dgm:pt modelId="{7C7D81EA-43DE-214E-B8C4-B7942CE89921}">
      <dgm:prSet/>
      <dgm:spPr/>
      <dgm:t>
        <a:bodyPr/>
        <a:lstStyle/>
        <a:p>
          <a:r>
            <a:rPr lang="en-US" dirty="0">
              <a:highlight>
                <a:srgbClr val="FFFF00"/>
              </a:highlight>
            </a:rPr>
            <a:t>Helps us understand the concept of authorit</a:t>
          </a:r>
          <a:r>
            <a:rPr lang="en-US" dirty="0"/>
            <a:t>y. Employees vs. independent contractors</a:t>
          </a:r>
        </a:p>
      </dgm:t>
    </dgm:pt>
    <dgm:pt modelId="{040B7CCD-B3A6-4540-8147-6042B9F211F7}" type="parTrans" cxnId="{72C6C55F-3F08-8F45-ADD1-1D568FBFBDAC}">
      <dgm:prSet/>
      <dgm:spPr/>
      <dgm:t>
        <a:bodyPr/>
        <a:lstStyle/>
        <a:p>
          <a:endParaRPr lang="en-US"/>
        </a:p>
      </dgm:t>
    </dgm:pt>
    <dgm:pt modelId="{D7048E4F-B5FC-2F48-BE1A-235D867192AE}" type="sibTrans" cxnId="{72C6C55F-3F08-8F45-ADD1-1D568FBFBDAC}">
      <dgm:prSet/>
      <dgm:spPr/>
      <dgm:t>
        <a:bodyPr/>
        <a:lstStyle/>
        <a:p>
          <a:endParaRPr lang="en-US"/>
        </a:p>
      </dgm:t>
    </dgm:pt>
    <dgm:pt modelId="{1B0C7833-7353-C74B-861B-84098FB2D2C5}">
      <dgm:prSet custT="1"/>
      <dgm:spPr/>
      <dgm:t>
        <a:bodyPr/>
        <a:lstStyle/>
        <a:p>
          <a:r>
            <a:rPr lang="en-US" sz="1800" dirty="0"/>
            <a:t>The law of forbearance reinforces the authority that employers possess.</a:t>
          </a:r>
        </a:p>
      </dgm:t>
    </dgm:pt>
    <dgm:pt modelId="{026EBAA1-63CB-A44F-9893-9A4018260770}" type="parTrans" cxnId="{DC117CD4-6BF0-F042-981A-5D7ACF13B4B5}">
      <dgm:prSet/>
      <dgm:spPr/>
      <dgm:t>
        <a:bodyPr/>
        <a:lstStyle/>
        <a:p>
          <a:endParaRPr lang="en-US"/>
        </a:p>
      </dgm:t>
    </dgm:pt>
    <dgm:pt modelId="{5E65EB0A-77DE-764A-A333-2189E578866E}" type="sibTrans" cxnId="{DC117CD4-6BF0-F042-981A-5D7ACF13B4B5}">
      <dgm:prSet/>
      <dgm:spPr/>
    </dgm:pt>
    <dgm:pt modelId="{F0DAEB76-01BB-438A-AC47-98942620B21B}" type="pres">
      <dgm:prSet presAssocID="{C71826D2-04C3-41FC-98BC-AB1127443D8B}" presName="Name0" presStyleCnt="0">
        <dgm:presLayoutVars>
          <dgm:dir/>
          <dgm:animLvl val="lvl"/>
          <dgm:resizeHandles val="exact"/>
        </dgm:presLayoutVars>
      </dgm:prSet>
      <dgm:spPr/>
    </dgm:pt>
    <dgm:pt modelId="{5DA42CA3-855A-4C3B-ACD6-7CD8D32231CD}" type="pres">
      <dgm:prSet presAssocID="{CB50C0F6-9845-714A-BA97-979DB776FF1E}" presName="boxAndChildren" presStyleCnt="0"/>
      <dgm:spPr/>
    </dgm:pt>
    <dgm:pt modelId="{D7FBA691-62AE-4687-9D90-61D85E456F58}" type="pres">
      <dgm:prSet presAssocID="{CB50C0F6-9845-714A-BA97-979DB776FF1E}" presName="parentTextBox" presStyleLbl="node1" presStyleIdx="0" presStyleCnt="3"/>
      <dgm:spPr/>
    </dgm:pt>
    <dgm:pt modelId="{22BCC418-2A14-4BD4-A4DD-A2FC7F1BE16C}" type="pres">
      <dgm:prSet presAssocID="{CB50C0F6-9845-714A-BA97-979DB776FF1E}" presName="entireBox" presStyleLbl="node1" presStyleIdx="0" presStyleCnt="3"/>
      <dgm:spPr/>
    </dgm:pt>
    <dgm:pt modelId="{A877DF56-7EF1-4415-8BBF-D87DEFCDBCE2}" type="pres">
      <dgm:prSet presAssocID="{CB50C0F6-9845-714A-BA97-979DB776FF1E}" presName="descendantBox" presStyleCnt="0"/>
      <dgm:spPr/>
    </dgm:pt>
    <dgm:pt modelId="{84B8F225-5562-4259-9985-F34F5131878E}" type="pres">
      <dgm:prSet presAssocID="{7C7D81EA-43DE-214E-B8C4-B7942CE89921}" presName="childTextBox" presStyleLbl="fgAccFollowNode1" presStyleIdx="0" presStyleCnt="6">
        <dgm:presLayoutVars>
          <dgm:bulletEnabled val="1"/>
        </dgm:presLayoutVars>
      </dgm:prSet>
      <dgm:spPr/>
    </dgm:pt>
    <dgm:pt modelId="{419A2C96-8485-4E27-A962-7A4FC832E8FC}" type="pres">
      <dgm:prSet presAssocID="{DDEC2635-6D74-437D-823D-DC0B99F57187}" presName="sp" presStyleCnt="0"/>
      <dgm:spPr/>
    </dgm:pt>
    <dgm:pt modelId="{61F0FB15-1AFC-4BAF-84A5-22CCC94D5CC6}" type="pres">
      <dgm:prSet presAssocID="{ED03CEE1-2140-41EA-A2B0-79527900ACF4}" presName="arrowAndChildren" presStyleCnt="0"/>
      <dgm:spPr/>
    </dgm:pt>
    <dgm:pt modelId="{5478E9E2-750B-4098-8AE3-089D17D5F79E}" type="pres">
      <dgm:prSet presAssocID="{ED03CEE1-2140-41EA-A2B0-79527900ACF4}" presName="parentTextArrow" presStyleLbl="node1" presStyleIdx="0" presStyleCnt="3"/>
      <dgm:spPr/>
    </dgm:pt>
    <dgm:pt modelId="{2CD286D8-AB89-461B-9B97-F38C5BEBA37B}" type="pres">
      <dgm:prSet presAssocID="{ED03CEE1-2140-41EA-A2B0-79527900ACF4}" presName="arrow" presStyleLbl="node1" presStyleIdx="1" presStyleCnt="3"/>
      <dgm:spPr/>
    </dgm:pt>
    <dgm:pt modelId="{221E514C-FC21-47FE-AE2B-0A56AFCE736D}" type="pres">
      <dgm:prSet presAssocID="{ED03CEE1-2140-41EA-A2B0-79527900ACF4}" presName="descendantArrow" presStyleCnt="0"/>
      <dgm:spPr/>
    </dgm:pt>
    <dgm:pt modelId="{6F654D93-5783-4EAC-B1BD-860726CBBC2F}" type="pres">
      <dgm:prSet presAssocID="{66725DE4-6826-49AA-9E13-BABBB1CE52F6}" presName="childTextArrow" presStyleLbl="fgAccFollowNode1" presStyleIdx="1" presStyleCnt="6">
        <dgm:presLayoutVars>
          <dgm:bulletEnabled val="1"/>
        </dgm:presLayoutVars>
      </dgm:prSet>
      <dgm:spPr/>
    </dgm:pt>
    <dgm:pt modelId="{6F8C0791-291E-40C9-98EE-2605A8F24CB9}" type="pres">
      <dgm:prSet presAssocID="{EE4A1422-E506-46D6-B13A-87A2F016943F}" presName="childTextArrow" presStyleLbl="fgAccFollowNode1" presStyleIdx="2" presStyleCnt="6">
        <dgm:presLayoutVars>
          <dgm:bulletEnabled val="1"/>
        </dgm:presLayoutVars>
      </dgm:prSet>
      <dgm:spPr/>
    </dgm:pt>
    <dgm:pt modelId="{A063C4CA-3A8B-4330-81F8-CC42B62E62CF}" type="pres">
      <dgm:prSet presAssocID="{891F018D-F064-483D-8190-D0CA24300D7B}" presName="childTextArrow" presStyleLbl="fgAccFollowNode1" presStyleIdx="3" presStyleCnt="6">
        <dgm:presLayoutVars>
          <dgm:bulletEnabled val="1"/>
        </dgm:presLayoutVars>
      </dgm:prSet>
      <dgm:spPr/>
    </dgm:pt>
    <dgm:pt modelId="{EA83D027-7787-4ECB-B34B-297D74F50011}" type="pres">
      <dgm:prSet presAssocID="{3D69788E-BB10-4CCA-9B90-4649F3BE654C}" presName="childTextArrow" presStyleLbl="fgAccFollowNode1" presStyleIdx="4" presStyleCnt="6" custScaleX="114791">
        <dgm:presLayoutVars>
          <dgm:bulletEnabled val="1"/>
        </dgm:presLayoutVars>
      </dgm:prSet>
      <dgm:spPr/>
    </dgm:pt>
    <dgm:pt modelId="{DB1F8823-FD5F-46F7-BFB2-6F737891CCBD}" type="pres">
      <dgm:prSet presAssocID="{FCF9B9D2-3FB1-44A5-8984-D860DACCB5AE}" presName="sp" presStyleCnt="0"/>
      <dgm:spPr/>
    </dgm:pt>
    <dgm:pt modelId="{4982407C-94C3-4E8F-AA00-289AA4295ED9}" type="pres">
      <dgm:prSet presAssocID="{FC52876E-0F91-4E08-B356-41D657AD1279}" presName="arrowAndChildren" presStyleCnt="0"/>
      <dgm:spPr/>
    </dgm:pt>
    <dgm:pt modelId="{ADAF1C41-AC4E-43E4-8FEC-39EB6AAEC0D2}" type="pres">
      <dgm:prSet presAssocID="{FC52876E-0F91-4E08-B356-41D657AD1279}" presName="parentTextArrow" presStyleLbl="node1" presStyleIdx="1" presStyleCnt="3"/>
      <dgm:spPr/>
    </dgm:pt>
    <dgm:pt modelId="{C0FD8779-AADC-4B4A-A707-BD02AD02A2AC}" type="pres">
      <dgm:prSet presAssocID="{FC52876E-0F91-4E08-B356-41D657AD1279}" presName="arrow" presStyleLbl="node1" presStyleIdx="2" presStyleCnt="3"/>
      <dgm:spPr/>
    </dgm:pt>
    <dgm:pt modelId="{2C58F0CB-BF0A-462F-9AE9-764C041F92CA}" type="pres">
      <dgm:prSet presAssocID="{FC52876E-0F91-4E08-B356-41D657AD1279}" presName="descendantArrow" presStyleCnt="0"/>
      <dgm:spPr/>
    </dgm:pt>
    <dgm:pt modelId="{2F5ED94B-22CD-458B-9BAC-ED00B5AC9DE6}" type="pres">
      <dgm:prSet presAssocID="{1B0C7833-7353-C74B-861B-84098FB2D2C5}" presName="childTextArrow" presStyleLbl="fgAccFollowNode1" presStyleIdx="5" presStyleCnt="6">
        <dgm:presLayoutVars>
          <dgm:bulletEnabled val="1"/>
        </dgm:presLayoutVars>
      </dgm:prSet>
      <dgm:spPr/>
    </dgm:pt>
  </dgm:ptLst>
  <dgm:cxnLst>
    <dgm:cxn modelId="{A657BF14-DCC7-4C67-AF0E-065481208D2F}" type="presOf" srcId="{FC52876E-0F91-4E08-B356-41D657AD1279}" destId="{ADAF1C41-AC4E-43E4-8FEC-39EB6AAEC0D2}" srcOrd="0" destOrd="0" presId="urn:microsoft.com/office/officeart/2005/8/layout/process4"/>
    <dgm:cxn modelId="{5382BF1B-DCBD-47CD-A7D4-52CEF63957BD}" srcId="{C71826D2-04C3-41FC-98BC-AB1127443D8B}" destId="{ED03CEE1-2140-41EA-A2B0-79527900ACF4}" srcOrd="1" destOrd="0" parTransId="{F9821ED3-AFC0-4C1E-A44F-B2005FD7D1DE}" sibTransId="{DDEC2635-6D74-437D-823D-DC0B99F57187}"/>
    <dgm:cxn modelId="{D393F527-6FBE-438E-8BED-B95376B3F39F}" type="presOf" srcId="{C71826D2-04C3-41FC-98BC-AB1127443D8B}" destId="{F0DAEB76-01BB-438A-AC47-98942620B21B}" srcOrd="0" destOrd="0" presId="urn:microsoft.com/office/officeart/2005/8/layout/process4"/>
    <dgm:cxn modelId="{72C6C55F-3F08-8F45-ADD1-1D568FBFBDAC}" srcId="{CB50C0F6-9845-714A-BA97-979DB776FF1E}" destId="{7C7D81EA-43DE-214E-B8C4-B7942CE89921}" srcOrd="0" destOrd="0" parTransId="{040B7CCD-B3A6-4540-8147-6042B9F211F7}" sibTransId="{D7048E4F-B5FC-2F48-BE1A-235D867192AE}"/>
    <dgm:cxn modelId="{676EAF65-851F-440F-9A3C-ECA4716A582F}" type="presOf" srcId="{ED03CEE1-2140-41EA-A2B0-79527900ACF4}" destId="{2CD286D8-AB89-461B-9B97-F38C5BEBA37B}" srcOrd="1" destOrd="0" presId="urn:microsoft.com/office/officeart/2005/8/layout/process4"/>
    <dgm:cxn modelId="{EE75C253-B9DC-4B4E-89A1-5B17C9344048}" type="presOf" srcId="{CB50C0F6-9845-714A-BA97-979DB776FF1E}" destId="{D7FBA691-62AE-4687-9D90-61D85E456F58}" srcOrd="0" destOrd="0" presId="urn:microsoft.com/office/officeart/2005/8/layout/process4"/>
    <dgm:cxn modelId="{80965754-FD8E-4562-882A-EDC8ED2823BD}" type="presOf" srcId="{1B0C7833-7353-C74B-861B-84098FB2D2C5}" destId="{2F5ED94B-22CD-458B-9BAC-ED00B5AC9DE6}" srcOrd="0" destOrd="0" presId="urn:microsoft.com/office/officeart/2005/8/layout/process4"/>
    <dgm:cxn modelId="{2F398F7F-D1AB-4D37-98E9-5DCCB9099E5A}" type="presOf" srcId="{7C7D81EA-43DE-214E-B8C4-B7942CE89921}" destId="{84B8F225-5562-4259-9985-F34F5131878E}" srcOrd="0" destOrd="0" presId="urn:microsoft.com/office/officeart/2005/8/layout/process4"/>
    <dgm:cxn modelId="{84CD2B85-3FF6-4B97-ADE5-F0230927E983}" srcId="{ED03CEE1-2140-41EA-A2B0-79527900ACF4}" destId="{EE4A1422-E506-46D6-B13A-87A2F016943F}" srcOrd="1" destOrd="0" parTransId="{D4FA71C2-BD56-4CE0-86F5-7A66F47B1C90}" sibTransId="{031EB9E5-3EDD-4865-A2A7-F15CB59FAE85}"/>
    <dgm:cxn modelId="{9C117385-73E8-435A-9B23-CB26593CB2B2}" srcId="{C71826D2-04C3-41FC-98BC-AB1127443D8B}" destId="{FC52876E-0F91-4E08-B356-41D657AD1279}" srcOrd="0" destOrd="0" parTransId="{5A60004A-05CE-4816-AF3B-F9C1C11B4EFE}" sibTransId="{FCF9B9D2-3FB1-44A5-8984-D860DACCB5AE}"/>
    <dgm:cxn modelId="{F3CC798F-09CF-4AB8-85C1-162083AF7B18}" type="presOf" srcId="{CB50C0F6-9845-714A-BA97-979DB776FF1E}" destId="{22BCC418-2A14-4BD4-A4DD-A2FC7F1BE16C}" srcOrd="1" destOrd="0" presId="urn:microsoft.com/office/officeart/2005/8/layout/process4"/>
    <dgm:cxn modelId="{8062F19C-3F66-C140-AA12-3BE7F09CCABB}" srcId="{C71826D2-04C3-41FC-98BC-AB1127443D8B}" destId="{CB50C0F6-9845-714A-BA97-979DB776FF1E}" srcOrd="2" destOrd="0" parTransId="{8F122872-5029-2740-9EE4-35D16E8A121E}" sibTransId="{2824CB90-E716-0643-A7EC-DD980E7E28AA}"/>
    <dgm:cxn modelId="{08187C9D-9856-4FFD-8BC3-9C0E78325EB6}" type="presOf" srcId="{3D69788E-BB10-4CCA-9B90-4649F3BE654C}" destId="{EA83D027-7787-4ECB-B34B-297D74F50011}" srcOrd="0" destOrd="0" presId="urn:microsoft.com/office/officeart/2005/8/layout/process4"/>
    <dgm:cxn modelId="{DC6B99A5-A14F-44AD-8CC5-82B889FDDFD1}" type="presOf" srcId="{891F018D-F064-483D-8190-D0CA24300D7B}" destId="{A063C4CA-3A8B-4330-81F8-CC42B62E62CF}" srcOrd="0" destOrd="0" presId="urn:microsoft.com/office/officeart/2005/8/layout/process4"/>
    <dgm:cxn modelId="{BD4AF2AE-492F-47CA-AE76-D153494B8E3B}" srcId="{ED03CEE1-2140-41EA-A2B0-79527900ACF4}" destId="{3D69788E-BB10-4CCA-9B90-4649F3BE654C}" srcOrd="3" destOrd="0" parTransId="{71476697-DC91-4769-B1EB-F8815480D217}" sibTransId="{A526D56C-475F-4295-A964-BDD80C9DF00D}"/>
    <dgm:cxn modelId="{9D2776B8-EA91-43B6-8000-023F85DCD4CD}" srcId="{ED03CEE1-2140-41EA-A2B0-79527900ACF4}" destId="{66725DE4-6826-49AA-9E13-BABBB1CE52F6}" srcOrd="0" destOrd="0" parTransId="{13641C4D-1F00-439D-B17F-1B51A5EC0781}" sibTransId="{1F0F19FE-C2EB-4A28-9620-498F86A04F03}"/>
    <dgm:cxn modelId="{7EBB0CC5-184C-484D-A633-8710A4FBEEDC}" type="presOf" srcId="{ED03CEE1-2140-41EA-A2B0-79527900ACF4}" destId="{5478E9E2-750B-4098-8AE3-089D17D5F79E}" srcOrd="0" destOrd="0" presId="urn:microsoft.com/office/officeart/2005/8/layout/process4"/>
    <dgm:cxn modelId="{DB4438C9-B02F-4B43-9E01-93C457AAFAAF}" type="presOf" srcId="{66725DE4-6826-49AA-9E13-BABBB1CE52F6}" destId="{6F654D93-5783-4EAC-B1BD-860726CBBC2F}" srcOrd="0" destOrd="0" presId="urn:microsoft.com/office/officeart/2005/8/layout/process4"/>
    <dgm:cxn modelId="{DDD340CC-85A0-49FD-B53E-7D77D4ACB0B3}" type="presOf" srcId="{FC52876E-0F91-4E08-B356-41D657AD1279}" destId="{C0FD8779-AADC-4B4A-A707-BD02AD02A2AC}" srcOrd="1" destOrd="0" presId="urn:microsoft.com/office/officeart/2005/8/layout/process4"/>
    <dgm:cxn modelId="{43D2E1D1-ECAF-4BEA-B5AF-5B4826644F86}" type="presOf" srcId="{EE4A1422-E506-46D6-B13A-87A2F016943F}" destId="{6F8C0791-291E-40C9-98EE-2605A8F24CB9}" srcOrd="0" destOrd="0" presId="urn:microsoft.com/office/officeart/2005/8/layout/process4"/>
    <dgm:cxn modelId="{DC117CD4-6BF0-F042-981A-5D7ACF13B4B5}" srcId="{FC52876E-0F91-4E08-B356-41D657AD1279}" destId="{1B0C7833-7353-C74B-861B-84098FB2D2C5}" srcOrd="0" destOrd="0" parTransId="{026EBAA1-63CB-A44F-9893-9A4018260770}" sibTransId="{5E65EB0A-77DE-764A-A333-2189E578866E}"/>
    <dgm:cxn modelId="{D93E38EB-6FC0-47C2-A49D-76C20A352F0D}" srcId="{ED03CEE1-2140-41EA-A2B0-79527900ACF4}" destId="{891F018D-F064-483D-8190-D0CA24300D7B}" srcOrd="2" destOrd="0" parTransId="{67F9A218-EFF4-4620-A6E5-D7D7BDA3F4A1}" sibTransId="{5D9B1F31-51DB-4372-B1D8-A80504AAB1F0}"/>
    <dgm:cxn modelId="{B71F2773-4763-4FF0-A6A5-BA68DC6CB606}" type="presParOf" srcId="{F0DAEB76-01BB-438A-AC47-98942620B21B}" destId="{5DA42CA3-855A-4C3B-ACD6-7CD8D32231CD}" srcOrd="0" destOrd="0" presId="urn:microsoft.com/office/officeart/2005/8/layout/process4"/>
    <dgm:cxn modelId="{85FF90AF-0A73-490D-99BC-2D973D17BC05}" type="presParOf" srcId="{5DA42CA3-855A-4C3B-ACD6-7CD8D32231CD}" destId="{D7FBA691-62AE-4687-9D90-61D85E456F58}" srcOrd="0" destOrd="0" presId="urn:microsoft.com/office/officeart/2005/8/layout/process4"/>
    <dgm:cxn modelId="{6595E48A-CF8F-4246-A9A3-41F914FF157C}" type="presParOf" srcId="{5DA42CA3-855A-4C3B-ACD6-7CD8D32231CD}" destId="{22BCC418-2A14-4BD4-A4DD-A2FC7F1BE16C}" srcOrd="1" destOrd="0" presId="urn:microsoft.com/office/officeart/2005/8/layout/process4"/>
    <dgm:cxn modelId="{E1E3BCCF-280F-426E-B600-471262B2AA34}" type="presParOf" srcId="{5DA42CA3-855A-4C3B-ACD6-7CD8D32231CD}" destId="{A877DF56-7EF1-4415-8BBF-D87DEFCDBCE2}" srcOrd="2" destOrd="0" presId="urn:microsoft.com/office/officeart/2005/8/layout/process4"/>
    <dgm:cxn modelId="{8FF6DF02-0653-4CF1-8967-A4A1E0815132}" type="presParOf" srcId="{A877DF56-7EF1-4415-8BBF-D87DEFCDBCE2}" destId="{84B8F225-5562-4259-9985-F34F5131878E}" srcOrd="0" destOrd="0" presId="urn:microsoft.com/office/officeart/2005/8/layout/process4"/>
    <dgm:cxn modelId="{EA8E8437-FFC5-456B-ACC3-56E8EAA6F2C3}" type="presParOf" srcId="{F0DAEB76-01BB-438A-AC47-98942620B21B}" destId="{419A2C96-8485-4E27-A962-7A4FC832E8FC}" srcOrd="1" destOrd="0" presId="urn:microsoft.com/office/officeart/2005/8/layout/process4"/>
    <dgm:cxn modelId="{5F3F5CC8-555B-4136-850A-DB17EB5A0A7D}" type="presParOf" srcId="{F0DAEB76-01BB-438A-AC47-98942620B21B}" destId="{61F0FB15-1AFC-4BAF-84A5-22CCC94D5CC6}" srcOrd="2" destOrd="0" presId="urn:microsoft.com/office/officeart/2005/8/layout/process4"/>
    <dgm:cxn modelId="{9A586189-5F2D-4BC1-9248-4CF8EA94D4ED}" type="presParOf" srcId="{61F0FB15-1AFC-4BAF-84A5-22CCC94D5CC6}" destId="{5478E9E2-750B-4098-8AE3-089D17D5F79E}" srcOrd="0" destOrd="0" presId="urn:microsoft.com/office/officeart/2005/8/layout/process4"/>
    <dgm:cxn modelId="{D7DF8FFD-BD3C-416D-A7B2-F84797DAFEEF}" type="presParOf" srcId="{61F0FB15-1AFC-4BAF-84A5-22CCC94D5CC6}" destId="{2CD286D8-AB89-461B-9B97-F38C5BEBA37B}" srcOrd="1" destOrd="0" presId="urn:microsoft.com/office/officeart/2005/8/layout/process4"/>
    <dgm:cxn modelId="{D5D6BDFD-3EAD-4F77-B9B5-CCCDB27D1131}" type="presParOf" srcId="{61F0FB15-1AFC-4BAF-84A5-22CCC94D5CC6}" destId="{221E514C-FC21-47FE-AE2B-0A56AFCE736D}" srcOrd="2" destOrd="0" presId="urn:microsoft.com/office/officeart/2005/8/layout/process4"/>
    <dgm:cxn modelId="{3263DA1D-5C8D-4D24-B704-A762BE091180}" type="presParOf" srcId="{221E514C-FC21-47FE-AE2B-0A56AFCE736D}" destId="{6F654D93-5783-4EAC-B1BD-860726CBBC2F}" srcOrd="0" destOrd="0" presId="urn:microsoft.com/office/officeart/2005/8/layout/process4"/>
    <dgm:cxn modelId="{03773600-BAD8-4E91-BC58-3C6126221CBF}" type="presParOf" srcId="{221E514C-FC21-47FE-AE2B-0A56AFCE736D}" destId="{6F8C0791-291E-40C9-98EE-2605A8F24CB9}" srcOrd="1" destOrd="0" presId="urn:microsoft.com/office/officeart/2005/8/layout/process4"/>
    <dgm:cxn modelId="{7D230346-01CF-4C90-A429-AB058B31C71A}" type="presParOf" srcId="{221E514C-FC21-47FE-AE2B-0A56AFCE736D}" destId="{A063C4CA-3A8B-4330-81F8-CC42B62E62CF}" srcOrd="2" destOrd="0" presId="urn:microsoft.com/office/officeart/2005/8/layout/process4"/>
    <dgm:cxn modelId="{92640C1E-49F2-41FC-8BD0-2AECB516DEFE}" type="presParOf" srcId="{221E514C-FC21-47FE-AE2B-0A56AFCE736D}" destId="{EA83D027-7787-4ECB-B34B-297D74F50011}" srcOrd="3" destOrd="0" presId="urn:microsoft.com/office/officeart/2005/8/layout/process4"/>
    <dgm:cxn modelId="{ECEF21EB-363F-41B0-A4D0-E7FE4054F33E}" type="presParOf" srcId="{F0DAEB76-01BB-438A-AC47-98942620B21B}" destId="{DB1F8823-FD5F-46F7-BFB2-6F737891CCBD}" srcOrd="3" destOrd="0" presId="urn:microsoft.com/office/officeart/2005/8/layout/process4"/>
    <dgm:cxn modelId="{6C8A248A-4BB0-4BE9-8F09-32F715FC46D3}" type="presParOf" srcId="{F0DAEB76-01BB-438A-AC47-98942620B21B}" destId="{4982407C-94C3-4E8F-AA00-289AA4295ED9}" srcOrd="4" destOrd="0" presId="urn:microsoft.com/office/officeart/2005/8/layout/process4"/>
    <dgm:cxn modelId="{CC7BBB35-AED1-46C2-A01F-AD880C159EB3}" type="presParOf" srcId="{4982407C-94C3-4E8F-AA00-289AA4295ED9}" destId="{ADAF1C41-AC4E-43E4-8FEC-39EB6AAEC0D2}" srcOrd="0" destOrd="0" presId="urn:microsoft.com/office/officeart/2005/8/layout/process4"/>
    <dgm:cxn modelId="{D6CCB09E-32E5-4A09-A0B4-E3DEF6281B71}" type="presParOf" srcId="{4982407C-94C3-4E8F-AA00-289AA4295ED9}" destId="{C0FD8779-AADC-4B4A-A707-BD02AD02A2AC}" srcOrd="1" destOrd="0" presId="urn:microsoft.com/office/officeart/2005/8/layout/process4"/>
    <dgm:cxn modelId="{3CB0255F-433D-4AB2-B491-CB86B9855809}" type="presParOf" srcId="{4982407C-94C3-4E8F-AA00-289AA4295ED9}" destId="{2C58F0CB-BF0A-462F-9AE9-764C041F92CA}" srcOrd="2" destOrd="0" presId="urn:microsoft.com/office/officeart/2005/8/layout/process4"/>
    <dgm:cxn modelId="{87CA9A64-A7D5-42FF-9E39-A8CBF880AB1B}" type="presParOf" srcId="{2C58F0CB-BF0A-462F-9AE9-764C041F92CA}" destId="{2F5ED94B-22CD-458B-9BAC-ED00B5AC9DE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5B8C365-0E82-4F4B-BC45-DA4F9F11D69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7711C58-A393-6745-84CF-5524E100E048}">
      <dgm:prSet/>
      <dgm:spPr/>
      <dgm:t>
        <a:bodyPr/>
        <a:lstStyle/>
        <a:p>
          <a:r>
            <a:rPr lang="en-US" dirty="0">
              <a:solidFill>
                <a:schemeClr val="tx1"/>
              </a:solidFill>
            </a:rPr>
            <a:t>It is persuasively explained in property rights/transaction costs terms. </a:t>
          </a:r>
        </a:p>
      </dgm:t>
    </dgm:pt>
    <dgm:pt modelId="{05F03E71-8B11-304C-BBA8-240B7B134003}" type="parTrans" cxnId="{30C75473-5D5E-B341-8868-688D3CD254DD}">
      <dgm:prSet/>
      <dgm:spPr/>
      <dgm:t>
        <a:bodyPr/>
        <a:lstStyle/>
        <a:p>
          <a:endParaRPr lang="en-US"/>
        </a:p>
      </dgm:t>
    </dgm:pt>
    <dgm:pt modelId="{7C8C7025-82EF-D743-8CE6-373D2065A87B}" type="sibTrans" cxnId="{30C75473-5D5E-B341-8868-688D3CD254DD}">
      <dgm:prSet/>
      <dgm:spPr/>
      <dgm:t>
        <a:bodyPr/>
        <a:lstStyle/>
        <a:p>
          <a:endParaRPr lang="en-US"/>
        </a:p>
      </dgm:t>
    </dgm:pt>
    <dgm:pt modelId="{642BB115-20DB-EC4E-A1CD-D8ACFF3EEE70}">
      <dgm:prSet/>
      <dgm:spPr/>
      <dgm:t>
        <a:bodyPr/>
        <a:lstStyle/>
        <a:p>
          <a:r>
            <a:rPr lang="en-US" dirty="0">
              <a:solidFill>
                <a:schemeClr val="tx1"/>
              </a:solidFill>
            </a:rPr>
            <a:t>Reluctant to sign a short-term contract and be at the mercy of the other</a:t>
          </a:r>
        </a:p>
      </dgm:t>
    </dgm:pt>
    <dgm:pt modelId="{EF243221-0994-C44E-A395-2689648D71A8}" type="parTrans" cxnId="{5D915F1F-14C3-2045-BF0F-2E1E88D9697E}">
      <dgm:prSet/>
      <dgm:spPr/>
      <dgm:t>
        <a:bodyPr/>
        <a:lstStyle/>
        <a:p>
          <a:endParaRPr lang="en-US"/>
        </a:p>
      </dgm:t>
    </dgm:pt>
    <dgm:pt modelId="{4EA8507D-C260-C545-B35E-9EB84466B779}" type="sibTrans" cxnId="{5D915F1F-14C3-2045-BF0F-2E1E88D9697E}">
      <dgm:prSet/>
      <dgm:spPr/>
      <dgm:t>
        <a:bodyPr/>
        <a:lstStyle/>
        <a:p>
          <a:endParaRPr lang="en-US"/>
        </a:p>
      </dgm:t>
    </dgm:pt>
    <dgm:pt modelId="{D5125FB4-7465-E54A-A72E-CD3D6D120E0A}">
      <dgm:prSet/>
      <dgm:spPr/>
      <dgm:t>
        <a:bodyPr/>
        <a:lstStyle/>
        <a:p>
          <a:r>
            <a:rPr lang="en-US" dirty="0"/>
            <a:t>Fisher Body: because of the renegotiation time</a:t>
          </a:r>
        </a:p>
      </dgm:t>
    </dgm:pt>
    <dgm:pt modelId="{A58BDECB-EF38-9547-9B7D-644A97386DEB}" type="parTrans" cxnId="{1986FD66-9995-1A45-97E6-92A5C35D6D9C}">
      <dgm:prSet/>
      <dgm:spPr/>
      <dgm:t>
        <a:bodyPr/>
        <a:lstStyle/>
        <a:p>
          <a:endParaRPr lang="en-US"/>
        </a:p>
      </dgm:t>
    </dgm:pt>
    <dgm:pt modelId="{CBB9FB2D-BEA5-0041-BBD2-5AA8AF3671AA}" type="sibTrans" cxnId="{1986FD66-9995-1A45-97E6-92A5C35D6D9C}">
      <dgm:prSet/>
      <dgm:spPr/>
      <dgm:t>
        <a:bodyPr/>
        <a:lstStyle/>
        <a:p>
          <a:endParaRPr lang="en-US"/>
        </a:p>
      </dgm:t>
    </dgm:pt>
    <dgm:pt modelId="{60EB8BB3-9C2F-D140-92D1-8BBF304FFBB5}">
      <dgm:prSet/>
      <dgm:spPr/>
      <dgm:t>
        <a:bodyPr/>
        <a:lstStyle/>
        <a:p>
          <a:r>
            <a:rPr lang="en-US" dirty="0"/>
            <a:t>GM: hesitant to depend on one supplier</a:t>
          </a:r>
        </a:p>
      </dgm:t>
    </dgm:pt>
    <dgm:pt modelId="{3BED7DC0-C351-A249-ABEC-58676A8A7EF9}" type="parTrans" cxnId="{8FFCCB83-F58A-4E42-BD7C-638F3B5DA18A}">
      <dgm:prSet/>
      <dgm:spPr/>
      <dgm:t>
        <a:bodyPr/>
        <a:lstStyle/>
        <a:p>
          <a:endParaRPr lang="en-US"/>
        </a:p>
      </dgm:t>
    </dgm:pt>
    <dgm:pt modelId="{D9B139FD-04A7-8C44-90B9-341F14463726}" type="sibTrans" cxnId="{8FFCCB83-F58A-4E42-BD7C-638F3B5DA18A}">
      <dgm:prSet/>
      <dgm:spPr/>
      <dgm:t>
        <a:bodyPr/>
        <a:lstStyle/>
        <a:p>
          <a:endParaRPr lang="en-US"/>
        </a:p>
      </dgm:t>
    </dgm:pt>
    <dgm:pt modelId="{B86113A3-47E7-EB47-92AB-B4B0B8EE628A}">
      <dgm:prSet/>
      <dgm:spPr/>
      <dgm:t>
        <a:bodyPr/>
        <a:lstStyle/>
        <a:p>
          <a:r>
            <a:rPr lang="en-US" dirty="0">
              <a:solidFill>
                <a:schemeClr val="tx1"/>
              </a:solidFill>
            </a:rPr>
            <a:t>Contract negotiations became increasingly complex until in 1926 the two firms merged to mitigate bargaining difficulties. </a:t>
          </a:r>
        </a:p>
      </dgm:t>
    </dgm:pt>
    <dgm:pt modelId="{1FFD315B-5A5F-204C-A454-26AABAAFB184}" type="parTrans" cxnId="{0B1196C7-4421-0C4E-B88A-CCD583D8276F}">
      <dgm:prSet/>
      <dgm:spPr/>
      <dgm:t>
        <a:bodyPr/>
        <a:lstStyle/>
        <a:p>
          <a:endParaRPr lang="en-US"/>
        </a:p>
      </dgm:t>
    </dgm:pt>
    <dgm:pt modelId="{26445FDD-4520-424D-95D0-F770C2AFB8CD}" type="sibTrans" cxnId="{0B1196C7-4421-0C4E-B88A-CCD583D8276F}">
      <dgm:prSet/>
      <dgm:spPr/>
      <dgm:t>
        <a:bodyPr/>
        <a:lstStyle/>
        <a:p>
          <a:endParaRPr lang="en-US"/>
        </a:p>
      </dgm:t>
    </dgm:pt>
    <dgm:pt modelId="{C697B5A1-653F-B045-8827-5E3EAA1AEA60}">
      <dgm:prSet/>
      <dgm:spPr/>
      <dgm:t>
        <a:bodyPr/>
        <a:lstStyle/>
        <a:p>
          <a:r>
            <a:rPr lang="en-US" dirty="0"/>
            <a:t>Vertical financial ownership replaced long-term contracting, which allowed the parties to adjust in an adaptive, sequential manner.  Ownership provided necessary </a:t>
          </a:r>
          <a:r>
            <a:rPr lang="en-US" u="sng" dirty="0"/>
            <a:t>ex post</a:t>
          </a:r>
          <a:r>
            <a:rPr lang="en-US" dirty="0"/>
            <a:t> </a:t>
          </a:r>
          <a:r>
            <a:rPr lang="en-US" u="sng" dirty="0"/>
            <a:t>residual control rights.</a:t>
          </a:r>
          <a:endParaRPr lang="en-US" dirty="0"/>
        </a:p>
      </dgm:t>
    </dgm:pt>
    <dgm:pt modelId="{F0B6BF7C-0A75-A445-B85B-DE3340DCD33B}" type="parTrans" cxnId="{2408006F-561E-3244-B429-C4F2F42CBEC2}">
      <dgm:prSet/>
      <dgm:spPr/>
      <dgm:t>
        <a:bodyPr/>
        <a:lstStyle/>
        <a:p>
          <a:endParaRPr lang="en-US"/>
        </a:p>
      </dgm:t>
    </dgm:pt>
    <dgm:pt modelId="{C4926BF8-B518-614A-801B-441E6BCAE859}" type="sibTrans" cxnId="{2408006F-561E-3244-B429-C4F2F42CBEC2}">
      <dgm:prSet/>
      <dgm:spPr/>
      <dgm:t>
        <a:bodyPr/>
        <a:lstStyle/>
        <a:p>
          <a:endParaRPr lang="en-US"/>
        </a:p>
      </dgm:t>
    </dgm:pt>
    <dgm:pt modelId="{95A5481B-C7C2-1E41-8FF5-39854324F953}" type="pres">
      <dgm:prSet presAssocID="{35B8C365-0E82-4F4B-BC45-DA4F9F11D694}" presName="linear" presStyleCnt="0">
        <dgm:presLayoutVars>
          <dgm:animLvl val="lvl"/>
          <dgm:resizeHandles val="exact"/>
        </dgm:presLayoutVars>
      </dgm:prSet>
      <dgm:spPr/>
    </dgm:pt>
    <dgm:pt modelId="{777EB191-5B11-DD4E-B24C-D22DC12C4D23}" type="pres">
      <dgm:prSet presAssocID="{E7711C58-A393-6745-84CF-5524E100E048}" presName="parentText" presStyleLbl="node1" presStyleIdx="0" presStyleCnt="4" custLinFactNeighborX="-10" custLinFactNeighborY="69627">
        <dgm:presLayoutVars>
          <dgm:chMax val="0"/>
          <dgm:bulletEnabled val="1"/>
        </dgm:presLayoutVars>
      </dgm:prSet>
      <dgm:spPr/>
    </dgm:pt>
    <dgm:pt modelId="{AE0FFD26-E655-A149-B311-F04D1EB1B2F5}" type="pres">
      <dgm:prSet presAssocID="{7C8C7025-82EF-D743-8CE6-373D2065A87B}" presName="spacer" presStyleCnt="0"/>
      <dgm:spPr/>
    </dgm:pt>
    <dgm:pt modelId="{3A64EBE7-FDAA-4B40-A017-8D8659F73728}" type="pres">
      <dgm:prSet presAssocID="{642BB115-20DB-EC4E-A1CD-D8ACFF3EEE70}" presName="parentText" presStyleLbl="node1" presStyleIdx="1" presStyleCnt="4">
        <dgm:presLayoutVars>
          <dgm:chMax val="0"/>
          <dgm:bulletEnabled val="1"/>
        </dgm:presLayoutVars>
      </dgm:prSet>
      <dgm:spPr/>
    </dgm:pt>
    <dgm:pt modelId="{EFAE5F73-FBA8-B84C-99FB-22E74C7E80CE}" type="pres">
      <dgm:prSet presAssocID="{642BB115-20DB-EC4E-A1CD-D8ACFF3EEE70}" presName="childText" presStyleLbl="revTx" presStyleIdx="0" presStyleCnt="1">
        <dgm:presLayoutVars>
          <dgm:bulletEnabled val="1"/>
        </dgm:presLayoutVars>
      </dgm:prSet>
      <dgm:spPr/>
    </dgm:pt>
    <dgm:pt modelId="{B6365006-66A5-5A47-9982-D743EA1FF333}" type="pres">
      <dgm:prSet presAssocID="{B86113A3-47E7-EB47-92AB-B4B0B8EE628A}" presName="parentText" presStyleLbl="node1" presStyleIdx="2" presStyleCnt="4">
        <dgm:presLayoutVars>
          <dgm:chMax val="0"/>
          <dgm:bulletEnabled val="1"/>
        </dgm:presLayoutVars>
      </dgm:prSet>
      <dgm:spPr/>
    </dgm:pt>
    <dgm:pt modelId="{0BC5A504-DA0A-A44A-9901-D84D4ACC9E9D}" type="pres">
      <dgm:prSet presAssocID="{26445FDD-4520-424D-95D0-F770C2AFB8CD}" presName="spacer" presStyleCnt="0"/>
      <dgm:spPr/>
    </dgm:pt>
    <dgm:pt modelId="{E187B3AF-D256-3743-9A6D-ACEB8F7403BE}" type="pres">
      <dgm:prSet presAssocID="{C697B5A1-653F-B045-8827-5E3EAA1AEA60}" presName="parentText" presStyleLbl="node1" presStyleIdx="3" presStyleCnt="4">
        <dgm:presLayoutVars>
          <dgm:chMax val="0"/>
          <dgm:bulletEnabled val="1"/>
        </dgm:presLayoutVars>
      </dgm:prSet>
      <dgm:spPr/>
    </dgm:pt>
  </dgm:ptLst>
  <dgm:cxnLst>
    <dgm:cxn modelId="{5D915F1F-14C3-2045-BF0F-2E1E88D9697E}" srcId="{35B8C365-0E82-4F4B-BC45-DA4F9F11D694}" destId="{642BB115-20DB-EC4E-A1CD-D8ACFF3EEE70}" srcOrd="1" destOrd="0" parTransId="{EF243221-0994-C44E-A395-2689648D71A8}" sibTransId="{4EA8507D-C260-C545-B35E-9EB84466B779}"/>
    <dgm:cxn modelId="{4F3AD425-1512-4A4D-87F0-BCA661D25175}" type="presOf" srcId="{B86113A3-47E7-EB47-92AB-B4B0B8EE628A}" destId="{B6365006-66A5-5A47-9982-D743EA1FF333}" srcOrd="0" destOrd="0" presId="urn:microsoft.com/office/officeart/2005/8/layout/vList2"/>
    <dgm:cxn modelId="{E0A38331-AE02-DD4C-993B-C99749053303}" type="presOf" srcId="{E7711C58-A393-6745-84CF-5524E100E048}" destId="{777EB191-5B11-DD4E-B24C-D22DC12C4D23}" srcOrd="0" destOrd="0" presId="urn:microsoft.com/office/officeart/2005/8/layout/vList2"/>
    <dgm:cxn modelId="{1986FD66-9995-1A45-97E6-92A5C35D6D9C}" srcId="{642BB115-20DB-EC4E-A1CD-D8ACFF3EEE70}" destId="{D5125FB4-7465-E54A-A72E-CD3D6D120E0A}" srcOrd="0" destOrd="0" parTransId="{A58BDECB-EF38-9547-9B7D-644A97386DEB}" sibTransId="{CBB9FB2D-BEA5-0041-BBD2-5AA8AF3671AA}"/>
    <dgm:cxn modelId="{2408006F-561E-3244-B429-C4F2F42CBEC2}" srcId="{35B8C365-0E82-4F4B-BC45-DA4F9F11D694}" destId="{C697B5A1-653F-B045-8827-5E3EAA1AEA60}" srcOrd="3" destOrd="0" parTransId="{F0B6BF7C-0A75-A445-B85B-DE3340DCD33B}" sibTransId="{C4926BF8-B518-614A-801B-441E6BCAE859}"/>
    <dgm:cxn modelId="{30C75473-5D5E-B341-8868-688D3CD254DD}" srcId="{35B8C365-0E82-4F4B-BC45-DA4F9F11D694}" destId="{E7711C58-A393-6745-84CF-5524E100E048}" srcOrd="0" destOrd="0" parTransId="{05F03E71-8B11-304C-BBA8-240B7B134003}" sibTransId="{7C8C7025-82EF-D743-8CE6-373D2065A87B}"/>
    <dgm:cxn modelId="{8FFCCB83-F58A-4E42-BD7C-638F3B5DA18A}" srcId="{642BB115-20DB-EC4E-A1CD-D8ACFF3EEE70}" destId="{60EB8BB3-9C2F-D140-92D1-8BBF304FFBB5}" srcOrd="1" destOrd="0" parTransId="{3BED7DC0-C351-A249-ABEC-58676A8A7EF9}" sibTransId="{D9B139FD-04A7-8C44-90B9-341F14463726}"/>
    <dgm:cxn modelId="{8EFCE38F-2248-3849-97A9-C56A38777018}" type="presOf" srcId="{642BB115-20DB-EC4E-A1CD-D8ACFF3EEE70}" destId="{3A64EBE7-FDAA-4B40-A017-8D8659F73728}" srcOrd="0" destOrd="0" presId="urn:microsoft.com/office/officeart/2005/8/layout/vList2"/>
    <dgm:cxn modelId="{529DE99F-304B-EB48-A7A8-38581931F826}" type="presOf" srcId="{60EB8BB3-9C2F-D140-92D1-8BBF304FFBB5}" destId="{EFAE5F73-FBA8-B84C-99FB-22E74C7E80CE}" srcOrd="0" destOrd="1" presId="urn:microsoft.com/office/officeart/2005/8/layout/vList2"/>
    <dgm:cxn modelId="{0B1196C7-4421-0C4E-B88A-CCD583D8276F}" srcId="{35B8C365-0E82-4F4B-BC45-DA4F9F11D694}" destId="{B86113A3-47E7-EB47-92AB-B4B0B8EE628A}" srcOrd="2" destOrd="0" parTransId="{1FFD315B-5A5F-204C-A454-26AABAAFB184}" sibTransId="{26445FDD-4520-424D-95D0-F770C2AFB8CD}"/>
    <dgm:cxn modelId="{D6C082CA-5B57-F043-B37F-C8E042C2204E}" type="presOf" srcId="{35B8C365-0E82-4F4B-BC45-DA4F9F11D694}" destId="{95A5481B-C7C2-1E41-8FF5-39854324F953}" srcOrd="0" destOrd="0" presId="urn:microsoft.com/office/officeart/2005/8/layout/vList2"/>
    <dgm:cxn modelId="{1F81ADD2-BA12-B249-86EA-350E432C70C9}" type="presOf" srcId="{C697B5A1-653F-B045-8827-5E3EAA1AEA60}" destId="{E187B3AF-D256-3743-9A6D-ACEB8F7403BE}" srcOrd="0" destOrd="0" presId="urn:microsoft.com/office/officeart/2005/8/layout/vList2"/>
    <dgm:cxn modelId="{378903E6-80E4-934F-8F0F-5B91CCBB1C10}" type="presOf" srcId="{D5125FB4-7465-E54A-A72E-CD3D6D120E0A}" destId="{EFAE5F73-FBA8-B84C-99FB-22E74C7E80CE}" srcOrd="0" destOrd="0" presId="urn:microsoft.com/office/officeart/2005/8/layout/vList2"/>
    <dgm:cxn modelId="{F208F555-2122-854F-8D94-18BCE0442DE4}" type="presParOf" srcId="{95A5481B-C7C2-1E41-8FF5-39854324F953}" destId="{777EB191-5B11-DD4E-B24C-D22DC12C4D23}" srcOrd="0" destOrd="0" presId="urn:microsoft.com/office/officeart/2005/8/layout/vList2"/>
    <dgm:cxn modelId="{2B63A81B-6B9E-A542-922C-7253824D96AA}" type="presParOf" srcId="{95A5481B-C7C2-1E41-8FF5-39854324F953}" destId="{AE0FFD26-E655-A149-B311-F04D1EB1B2F5}" srcOrd="1" destOrd="0" presId="urn:microsoft.com/office/officeart/2005/8/layout/vList2"/>
    <dgm:cxn modelId="{42B222E5-A663-7C46-924B-FAA99C0014A5}" type="presParOf" srcId="{95A5481B-C7C2-1E41-8FF5-39854324F953}" destId="{3A64EBE7-FDAA-4B40-A017-8D8659F73728}" srcOrd="2" destOrd="0" presId="urn:microsoft.com/office/officeart/2005/8/layout/vList2"/>
    <dgm:cxn modelId="{AB273577-4AED-0E46-8BA9-6F58A658B5F5}" type="presParOf" srcId="{95A5481B-C7C2-1E41-8FF5-39854324F953}" destId="{EFAE5F73-FBA8-B84C-99FB-22E74C7E80CE}" srcOrd="3" destOrd="0" presId="urn:microsoft.com/office/officeart/2005/8/layout/vList2"/>
    <dgm:cxn modelId="{D9FABA81-7543-A44C-A643-023043DBE245}" type="presParOf" srcId="{95A5481B-C7C2-1E41-8FF5-39854324F953}" destId="{B6365006-66A5-5A47-9982-D743EA1FF333}" srcOrd="4" destOrd="0" presId="urn:microsoft.com/office/officeart/2005/8/layout/vList2"/>
    <dgm:cxn modelId="{E476D112-9D4A-FC4E-A58A-72ABFBE56F04}" type="presParOf" srcId="{95A5481B-C7C2-1E41-8FF5-39854324F953}" destId="{0BC5A504-DA0A-A44A-9901-D84D4ACC9E9D}" srcOrd="5" destOrd="0" presId="urn:microsoft.com/office/officeart/2005/8/layout/vList2"/>
    <dgm:cxn modelId="{9FE17577-192E-CE45-B214-1557F97888CA}" type="presParOf" srcId="{95A5481B-C7C2-1E41-8FF5-39854324F953}" destId="{E187B3AF-D256-3743-9A6D-ACEB8F7403B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BE1D45-6C06-4E0F-A4B2-8BE60B8F30E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149B082-DD3E-48B1-8C13-49EFCBD09633}">
      <dgm:prSet custT="1"/>
      <dgm:spPr/>
      <dgm:t>
        <a:bodyPr/>
        <a:lstStyle/>
        <a:p>
          <a:r>
            <a:rPr lang="en-US" sz="3200" b="0">
              <a:highlight>
                <a:srgbClr val="808080"/>
              </a:highlight>
            </a:rPr>
            <a:t>Property rights provide the basic economic incentive system that shapes resource allocation.</a:t>
          </a:r>
          <a:endParaRPr lang="en-US" sz="3200" b="0" dirty="0">
            <a:highlight>
              <a:srgbClr val="808080"/>
            </a:highlight>
          </a:endParaRPr>
        </a:p>
      </dgm:t>
    </dgm:pt>
    <dgm:pt modelId="{F696CD60-05B5-400D-B9FA-31174EF76101}" type="parTrans" cxnId="{F1F58725-7903-41DE-913C-B243AC0B946C}">
      <dgm:prSet/>
      <dgm:spPr/>
      <dgm:t>
        <a:bodyPr/>
        <a:lstStyle/>
        <a:p>
          <a:endParaRPr lang="en-US"/>
        </a:p>
      </dgm:t>
    </dgm:pt>
    <dgm:pt modelId="{539B9C00-244A-4322-B3A3-A0D33C0B9D6A}" type="sibTrans" cxnId="{F1F58725-7903-41DE-913C-B243AC0B946C}">
      <dgm:prSet/>
      <dgm:spPr/>
      <dgm:t>
        <a:bodyPr/>
        <a:lstStyle/>
        <a:p>
          <a:endParaRPr lang="en-US"/>
        </a:p>
      </dgm:t>
    </dgm:pt>
    <dgm:pt modelId="{5C334A06-C32D-4CBC-85D6-EF03512B5159}">
      <dgm:prSet custT="1"/>
      <dgm:spPr/>
      <dgm:t>
        <a:bodyPr/>
        <a:lstStyle/>
        <a:p>
          <a:r>
            <a:rPr lang="en-US" sz="3200"/>
            <a:t>Property rights are formed and enforced by political entities, and they reflect the conflicting economic interests and bargaining strengths of those affected</a:t>
          </a:r>
          <a:r>
            <a:rPr lang="en-US" sz="3300"/>
            <a:t>.</a:t>
          </a:r>
          <a:endParaRPr lang="en-US" sz="3300" dirty="0"/>
        </a:p>
      </dgm:t>
    </dgm:pt>
    <dgm:pt modelId="{35E34A3C-717F-4A1D-A870-0EE9C9E3F3E0}" type="parTrans" cxnId="{1A38B4C4-77E6-49C5-B575-3498580EA4C3}">
      <dgm:prSet/>
      <dgm:spPr/>
      <dgm:t>
        <a:bodyPr/>
        <a:lstStyle/>
        <a:p>
          <a:endParaRPr lang="en-US"/>
        </a:p>
      </dgm:t>
    </dgm:pt>
    <dgm:pt modelId="{4839F9F2-2D7E-482E-8F32-C57F33B380BC}" type="sibTrans" cxnId="{1A38B4C4-77E6-49C5-B575-3498580EA4C3}">
      <dgm:prSet/>
      <dgm:spPr/>
      <dgm:t>
        <a:bodyPr/>
        <a:lstStyle/>
        <a:p>
          <a:endParaRPr lang="en-US"/>
        </a:p>
      </dgm:t>
    </dgm:pt>
    <dgm:pt modelId="{09C1CF9D-213A-6947-93D6-D8F18ACE1109}" type="pres">
      <dgm:prSet presAssocID="{5FBE1D45-6C06-4E0F-A4B2-8BE60B8F30E5}" presName="diagram" presStyleCnt="0">
        <dgm:presLayoutVars>
          <dgm:dir/>
          <dgm:resizeHandles val="exact"/>
        </dgm:presLayoutVars>
      </dgm:prSet>
      <dgm:spPr/>
    </dgm:pt>
    <dgm:pt modelId="{B1EE0870-8DF9-3341-93AE-D754862C6985}" type="pres">
      <dgm:prSet presAssocID="{4149B082-DD3E-48B1-8C13-49EFCBD09633}" presName="node" presStyleLbl="node1" presStyleIdx="0" presStyleCnt="2">
        <dgm:presLayoutVars>
          <dgm:bulletEnabled val="1"/>
        </dgm:presLayoutVars>
      </dgm:prSet>
      <dgm:spPr/>
    </dgm:pt>
    <dgm:pt modelId="{A7105494-63A6-AD44-9CA9-FDF469C19F51}" type="pres">
      <dgm:prSet presAssocID="{539B9C00-244A-4322-B3A3-A0D33C0B9D6A}" presName="sibTrans" presStyleCnt="0"/>
      <dgm:spPr/>
    </dgm:pt>
    <dgm:pt modelId="{6CFFFFA4-2465-2241-AEF1-2FEFDB91B198}" type="pres">
      <dgm:prSet presAssocID="{5C334A06-C32D-4CBC-85D6-EF03512B5159}" presName="node" presStyleLbl="node1" presStyleIdx="1" presStyleCnt="2">
        <dgm:presLayoutVars>
          <dgm:bulletEnabled val="1"/>
        </dgm:presLayoutVars>
      </dgm:prSet>
      <dgm:spPr/>
    </dgm:pt>
  </dgm:ptLst>
  <dgm:cxnLst>
    <dgm:cxn modelId="{F1F58725-7903-41DE-913C-B243AC0B946C}" srcId="{5FBE1D45-6C06-4E0F-A4B2-8BE60B8F30E5}" destId="{4149B082-DD3E-48B1-8C13-49EFCBD09633}" srcOrd="0" destOrd="0" parTransId="{F696CD60-05B5-400D-B9FA-31174EF76101}" sibTransId="{539B9C00-244A-4322-B3A3-A0D33C0B9D6A}"/>
    <dgm:cxn modelId="{B6BC2A27-6F4E-4FA4-9746-4357D5A8A621}" type="presOf" srcId="{5FBE1D45-6C06-4E0F-A4B2-8BE60B8F30E5}" destId="{09C1CF9D-213A-6947-93D6-D8F18ACE1109}" srcOrd="0" destOrd="0" presId="urn:microsoft.com/office/officeart/2005/8/layout/default"/>
    <dgm:cxn modelId="{2F443A46-DC54-4416-AD63-E7DC8BCC68F6}" type="presOf" srcId="{5C334A06-C32D-4CBC-85D6-EF03512B5159}" destId="{6CFFFFA4-2465-2241-AEF1-2FEFDB91B198}" srcOrd="0" destOrd="0" presId="urn:microsoft.com/office/officeart/2005/8/layout/default"/>
    <dgm:cxn modelId="{D0232B52-EDDE-4E6C-AC6B-E72321EDD3BE}" type="presOf" srcId="{4149B082-DD3E-48B1-8C13-49EFCBD09633}" destId="{B1EE0870-8DF9-3341-93AE-D754862C6985}" srcOrd="0" destOrd="0" presId="urn:microsoft.com/office/officeart/2005/8/layout/default"/>
    <dgm:cxn modelId="{1A38B4C4-77E6-49C5-B575-3498580EA4C3}" srcId="{5FBE1D45-6C06-4E0F-A4B2-8BE60B8F30E5}" destId="{5C334A06-C32D-4CBC-85D6-EF03512B5159}" srcOrd="1" destOrd="0" parTransId="{35E34A3C-717F-4A1D-A870-0EE9C9E3F3E0}" sibTransId="{4839F9F2-2D7E-482E-8F32-C57F33B380BC}"/>
    <dgm:cxn modelId="{13A923AE-243E-4313-89D7-F09356AC5541}" type="presParOf" srcId="{09C1CF9D-213A-6947-93D6-D8F18ACE1109}" destId="{B1EE0870-8DF9-3341-93AE-D754862C6985}" srcOrd="0" destOrd="0" presId="urn:microsoft.com/office/officeart/2005/8/layout/default"/>
    <dgm:cxn modelId="{7BE69350-2386-48F8-B644-5B7B01B2007B}" type="presParOf" srcId="{09C1CF9D-213A-6947-93D6-D8F18ACE1109}" destId="{A7105494-63A6-AD44-9CA9-FDF469C19F51}" srcOrd="1" destOrd="0" presId="urn:microsoft.com/office/officeart/2005/8/layout/default"/>
    <dgm:cxn modelId="{899D0157-3937-4C91-89E4-F1FC33453124}" type="presParOf" srcId="{09C1CF9D-213A-6947-93D6-D8F18ACE1109}" destId="{6CFFFFA4-2465-2241-AEF1-2FEFDB91B19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CEF431-FE62-F645-BEBA-827054EC6E4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ED128AFF-9A3A-E744-9DB5-2824D0F47012}">
      <dgm:prSet/>
      <dgm:spPr/>
      <dgm:t>
        <a:bodyPr/>
        <a:lstStyle/>
        <a:p>
          <a:r>
            <a:rPr lang="en-US" dirty="0"/>
            <a:t>“The social institutions that define  or delimit the range of privileges granted to individuals of specific resources such as parcels of land    or water. ”</a:t>
          </a:r>
        </a:p>
      </dgm:t>
    </dgm:pt>
    <dgm:pt modelId="{11A464A4-8F29-6745-A6FC-57E50C2A48A6}" type="parTrans" cxnId="{03D21008-97A6-EB41-875C-31988179421D}">
      <dgm:prSet/>
      <dgm:spPr/>
      <dgm:t>
        <a:bodyPr/>
        <a:lstStyle/>
        <a:p>
          <a:endParaRPr lang="en-US"/>
        </a:p>
      </dgm:t>
    </dgm:pt>
    <dgm:pt modelId="{D9D4A5E4-4B50-AA40-832B-116A37836F9B}" type="sibTrans" cxnId="{03D21008-97A6-EB41-875C-31988179421D}">
      <dgm:prSet/>
      <dgm:spPr/>
      <dgm:t>
        <a:bodyPr/>
        <a:lstStyle/>
        <a:p>
          <a:endParaRPr lang="en-US"/>
        </a:p>
      </dgm:t>
    </dgm:pt>
    <dgm:pt modelId="{7369C067-1E3B-BC48-9CD5-80C3E7FC3B19}" type="pres">
      <dgm:prSet presAssocID="{D0CEF431-FE62-F645-BEBA-827054EC6E4C}" presName="linear" presStyleCnt="0">
        <dgm:presLayoutVars>
          <dgm:animLvl val="lvl"/>
          <dgm:resizeHandles val="exact"/>
        </dgm:presLayoutVars>
      </dgm:prSet>
      <dgm:spPr/>
    </dgm:pt>
    <dgm:pt modelId="{7FD12CFB-F3D1-FC47-9330-063257D8ECE6}" type="pres">
      <dgm:prSet presAssocID="{ED128AFF-9A3A-E744-9DB5-2824D0F47012}" presName="parentText" presStyleLbl="node1" presStyleIdx="0" presStyleCnt="1">
        <dgm:presLayoutVars>
          <dgm:chMax val="0"/>
          <dgm:bulletEnabled val="1"/>
        </dgm:presLayoutVars>
      </dgm:prSet>
      <dgm:spPr/>
    </dgm:pt>
  </dgm:ptLst>
  <dgm:cxnLst>
    <dgm:cxn modelId="{03D21008-97A6-EB41-875C-31988179421D}" srcId="{D0CEF431-FE62-F645-BEBA-827054EC6E4C}" destId="{ED128AFF-9A3A-E744-9DB5-2824D0F47012}" srcOrd="0" destOrd="0" parTransId="{11A464A4-8F29-6745-A6FC-57E50C2A48A6}" sibTransId="{D9D4A5E4-4B50-AA40-832B-116A37836F9B}"/>
    <dgm:cxn modelId="{C119FE54-D663-4946-91BA-A410266B4300}" type="presOf" srcId="{ED128AFF-9A3A-E744-9DB5-2824D0F47012}" destId="{7FD12CFB-F3D1-FC47-9330-063257D8ECE6}" srcOrd="0" destOrd="0" presId="urn:microsoft.com/office/officeart/2005/8/layout/vList2"/>
    <dgm:cxn modelId="{4CA84B85-87FC-46BC-A255-608ECF003C8B}" type="presOf" srcId="{D0CEF431-FE62-F645-BEBA-827054EC6E4C}" destId="{7369C067-1E3B-BC48-9CD5-80C3E7FC3B19}" srcOrd="0" destOrd="0" presId="urn:microsoft.com/office/officeart/2005/8/layout/vList2"/>
    <dgm:cxn modelId="{D1391CDB-B295-4585-BA8C-29DFDFA07143}" type="presParOf" srcId="{7369C067-1E3B-BC48-9CD5-80C3E7FC3B19}" destId="{7FD12CFB-F3D1-FC47-9330-063257D8ECE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1100EF-B2D5-4D5B-8F3F-3EC4BA19E8B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8A4940F-CBE6-4723-A83D-DE27A3177910}">
      <dgm:prSet/>
      <dgm:spPr/>
      <dgm:t>
        <a:bodyPr/>
        <a:lstStyle/>
        <a:p>
          <a:r>
            <a:rPr lang="en-US" dirty="0">
              <a:solidFill>
                <a:schemeClr val="tx1"/>
              </a:solidFill>
            </a:rPr>
            <a:t>The right to exclude non-owners from access;</a:t>
          </a:r>
        </a:p>
      </dgm:t>
    </dgm:pt>
    <dgm:pt modelId="{341F5B0C-E10D-4F55-A4C9-D93A4DE2D0CA}" type="parTrans" cxnId="{4A107D5E-3063-401E-ABF6-B04719FC8388}">
      <dgm:prSet/>
      <dgm:spPr/>
      <dgm:t>
        <a:bodyPr/>
        <a:lstStyle/>
        <a:p>
          <a:endParaRPr lang="en-US"/>
        </a:p>
      </dgm:t>
    </dgm:pt>
    <dgm:pt modelId="{1CD1420E-4B9D-4659-8EC4-0FED96A118D0}" type="sibTrans" cxnId="{4A107D5E-3063-401E-ABF6-B04719FC8388}">
      <dgm:prSet/>
      <dgm:spPr/>
      <dgm:t>
        <a:bodyPr/>
        <a:lstStyle/>
        <a:p>
          <a:endParaRPr lang="en-US"/>
        </a:p>
      </dgm:t>
    </dgm:pt>
    <dgm:pt modelId="{AAA8AC3B-EB6A-42C4-9D7D-56632828B3C3}">
      <dgm:prSet/>
      <dgm:spPr/>
      <dgm:t>
        <a:bodyPr/>
        <a:lstStyle/>
        <a:p>
          <a:r>
            <a:rPr lang="en-US" dirty="0">
              <a:solidFill>
                <a:schemeClr val="tx1"/>
              </a:solidFill>
            </a:rPr>
            <a:t>The right to appropriate the steam of economic rents from use of and investments in the resource; and</a:t>
          </a:r>
        </a:p>
      </dgm:t>
    </dgm:pt>
    <dgm:pt modelId="{2787F636-02B1-41FB-85DE-857FA9EE2B73}" type="parTrans" cxnId="{78C1BDF0-61F7-4AA8-B06C-D1E6390A6625}">
      <dgm:prSet/>
      <dgm:spPr/>
      <dgm:t>
        <a:bodyPr/>
        <a:lstStyle/>
        <a:p>
          <a:endParaRPr lang="en-US"/>
        </a:p>
      </dgm:t>
    </dgm:pt>
    <dgm:pt modelId="{F3849F86-E3D7-4E0B-AF26-395D5067FA7D}" type="sibTrans" cxnId="{78C1BDF0-61F7-4AA8-B06C-D1E6390A6625}">
      <dgm:prSet/>
      <dgm:spPr/>
      <dgm:t>
        <a:bodyPr/>
        <a:lstStyle/>
        <a:p>
          <a:endParaRPr lang="en-US"/>
        </a:p>
      </dgm:t>
    </dgm:pt>
    <dgm:pt modelId="{C01737E1-A0B0-4A67-A731-64D5ABA474B3}">
      <dgm:prSet/>
      <dgm:spPr/>
      <dgm:t>
        <a:bodyPr/>
        <a:lstStyle/>
        <a:p>
          <a:r>
            <a:rPr lang="en-US" dirty="0"/>
            <a:t>The rights to sell or otherwise transfer the resource to others. </a:t>
          </a:r>
        </a:p>
      </dgm:t>
    </dgm:pt>
    <dgm:pt modelId="{05A02BD0-B0E2-4387-8F68-1A00FFCD1635}" type="parTrans" cxnId="{BE9D8514-6CA6-4B60-A032-A0FE40FB31AC}">
      <dgm:prSet/>
      <dgm:spPr/>
      <dgm:t>
        <a:bodyPr/>
        <a:lstStyle/>
        <a:p>
          <a:endParaRPr lang="en-US"/>
        </a:p>
      </dgm:t>
    </dgm:pt>
    <dgm:pt modelId="{A423CD7B-7BB8-4A04-8CFF-A9F17835EA21}" type="sibTrans" cxnId="{BE9D8514-6CA6-4B60-A032-A0FE40FB31AC}">
      <dgm:prSet/>
      <dgm:spPr/>
      <dgm:t>
        <a:bodyPr/>
        <a:lstStyle/>
        <a:p>
          <a:endParaRPr lang="en-US"/>
        </a:p>
      </dgm:t>
    </dgm:pt>
    <dgm:pt modelId="{F42DB228-83D5-EB49-A931-F4C576D83A38}" type="pres">
      <dgm:prSet presAssocID="{241100EF-B2D5-4D5B-8F3F-3EC4BA19E8BC}" presName="linear" presStyleCnt="0">
        <dgm:presLayoutVars>
          <dgm:animLvl val="lvl"/>
          <dgm:resizeHandles val="exact"/>
        </dgm:presLayoutVars>
      </dgm:prSet>
      <dgm:spPr/>
    </dgm:pt>
    <dgm:pt modelId="{678ABCF8-2015-3445-97CA-AB2E55981470}" type="pres">
      <dgm:prSet presAssocID="{18A4940F-CBE6-4723-A83D-DE27A3177910}" presName="parentText" presStyleLbl="node1" presStyleIdx="0" presStyleCnt="3">
        <dgm:presLayoutVars>
          <dgm:chMax val="0"/>
          <dgm:bulletEnabled val="1"/>
        </dgm:presLayoutVars>
      </dgm:prSet>
      <dgm:spPr/>
    </dgm:pt>
    <dgm:pt modelId="{2C249C51-A379-334D-8741-5A3F64E8E575}" type="pres">
      <dgm:prSet presAssocID="{1CD1420E-4B9D-4659-8EC4-0FED96A118D0}" presName="spacer" presStyleCnt="0"/>
      <dgm:spPr/>
    </dgm:pt>
    <dgm:pt modelId="{9C7E3964-2F6E-2D45-B01B-A8480849ECE2}" type="pres">
      <dgm:prSet presAssocID="{AAA8AC3B-EB6A-42C4-9D7D-56632828B3C3}" presName="parentText" presStyleLbl="node1" presStyleIdx="1" presStyleCnt="3">
        <dgm:presLayoutVars>
          <dgm:chMax val="0"/>
          <dgm:bulletEnabled val="1"/>
        </dgm:presLayoutVars>
      </dgm:prSet>
      <dgm:spPr/>
    </dgm:pt>
    <dgm:pt modelId="{9CFC5406-C2B2-4D47-A35D-ADB2584A80B9}" type="pres">
      <dgm:prSet presAssocID="{F3849F86-E3D7-4E0B-AF26-395D5067FA7D}" presName="spacer" presStyleCnt="0"/>
      <dgm:spPr/>
    </dgm:pt>
    <dgm:pt modelId="{B3073917-C253-1E46-B463-12AF7B36FD14}" type="pres">
      <dgm:prSet presAssocID="{C01737E1-A0B0-4A67-A731-64D5ABA474B3}" presName="parentText" presStyleLbl="node1" presStyleIdx="2" presStyleCnt="3">
        <dgm:presLayoutVars>
          <dgm:chMax val="0"/>
          <dgm:bulletEnabled val="1"/>
        </dgm:presLayoutVars>
      </dgm:prSet>
      <dgm:spPr/>
    </dgm:pt>
  </dgm:ptLst>
  <dgm:cxnLst>
    <dgm:cxn modelId="{BE9D8514-6CA6-4B60-A032-A0FE40FB31AC}" srcId="{241100EF-B2D5-4D5B-8F3F-3EC4BA19E8BC}" destId="{C01737E1-A0B0-4A67-A731-64D5ABA474B3}" srcOrd="2" destOrd="0" parTransId="{05A02BD0-B0E2-4387-8F68-1A00FFCD1635}" sibTransId="{A423CD7B-7BB8-4A04-8CFF-A9F17835EA21}"/>
    <dgm:cxn modelId="{9135A13A-AD8A-7240-ABA3-AFA70654A11F}" type="presOf" srcId="{AAA8AC3B-EB6A-42C4-9D7D-56632828B3C3}" destId="{9C7E3964-2F6E-2D45-B01B-A8480849ECE2}" srcOrd="0" destOrd="0" presId="urn:microsoft.com/office/officeart/2005/8/layout/vList2"/>
    <dgm:cxn modelId="{4A107D5E-3063-401E-ABF6-B04719FC8388}" srcId="{241100EF-B2D5-4D5B-8F3F-3EC4BA19E8BC}" destId="{18A4940F-CBE6-4723-A83D-DE27A3177910}" srcOrd="0" destOrd="0" parTransId="{341F5B0C-E10D-4F55-A4C9-D93A4DE2D0CA}" sibTransId="{1CD1420E-4B9D-4659-8EC4-0FED96A118D0}"/>
    <dgm:cxn modelId="{E749299D-73D0-BF46-9F09-C635A8B76433}" type="presOf" srcId="{241100EF-B2D5-4D5B-8F3F-3EC4BA19E8BC}" destId="{F42DB228-83D5-EB49-A931-F4C576D83A38}" srcOrd="0" destOrd="0" presId="urn:microsoft.com/office/officeart/2005/8/layout/vList2"/>
    <dgm:cxn modelId="{4887ADC5-B762-224E-9ADB-CAD860E41B74}" type="presOf" srcId="{18A4940F-CBE6-4723-A83D-DE27A3177910}" destId="{678ABCF8-2015-3445-97CA-AB2E55981470}" srcOrd="0" destOrd="0" presId="urn:microsoft.com/office/officeart/2005/8/layout/vList2"/>
    <dgm:cxn modelId="{C78995CB-D947-9043-82B8-4C663E580055}" type="presOf" srcId="{C01737E1-A0B0-4A67-A731-64D5ABA474B3}" destId="{B3073917-C253-1E46-B463-12AF7B36FD14}" srcOrd="0" destOrd="0" presId="urn:microsoft.com/office/officeart/2005/8/layout/vList2"/>
    <dgm:cxn modelId="{78C1BDF0-61F7-4AA8-B06C-D1E6390A6625}" srcId="{241100EF-B2D5-4D5B-8F3F-3EC4BA19E8BC}" destId="{AAA8AC3B-EB6A-42C4-9D7D-56632828B3C3}" srcOrd="1" destOrd="0" parTransId="{2787F636-02B1-41FB-85DE-857FA9EE2B73}" sibTransId="{F3849F86-E3D7-4E0B-AF26-395D5067FA7D}"/>
    <dgm:cxn modelId="{D8211951-44F8-C74B-BE68-06CFC25975A8}" type="presParOf" srcId="{F42DB228-83D5-EB49-A931-F4C576D83A38}" destId="{678ABCF8-2015-3445-97CA-AB2E55981470}" srcOrd="0" destOrd="0" presId="urn:microsoft.com/office/officeart/2005/8/layout/vList2"/>
    <dgm:cxn modelId="{D39AFF68-86EA-8A4F-B2A7-9FCBF6F1DD74}" type="presParOf" srcId="{F42DB228-83D5-EB49-A931-F4C576D83A38}" destId="{2C249C51-A379-334D-8741-5A3F64E8E575}" srcOrd="1" destOrd="0" presId="urn:microsoft.com/office/officeart/2005/8/layout/vList2"/>
    <dgm:cxn modelId="{B89E3666-4474-B947-9F69-D8268959EE93}" type="presParOf" srcId="{F42DB228-83D5-EB49-A931-F4C576D83A38}" destId="{9C7E3964-2F6E-2D45-B01B-A8480849ECE2}" srcOrd="2" destOrd="0" presId="urn:microsoft.com/office/officeart/2005/8/layout/vList2"/>
    <dgm:cxn modelId="{674A54C7-BECD-E54D-A34A-76E8D61989AC}" type="presParOf" srcId="{F42DB228-83D5-EB49-A931-F4C576D83A38}" destId="{9CFC5406-C2B2-4D47-A35D-ADB2584A80B9}" srcOrd="3" destOrd="0" presId="urn:microsoft.com/office/officeart/2005/8/layout/vList2"/>
    <dgm:cxn modelId="{7EFFF052-E853-4F4D-A44C-630A162CE687}" type="presParOf" srcId="{F42DB228-83D5-EB49-A931-F4C576D83A38}" destId="{B3073917-C253-1E46-B463-12AF7B36FD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1F09F7-1ABD-CC48-B588-09F4BA51C563}" type="doc">
      <dgm:prSet loTypeId="urn:microsoft.com/office/officeart/2005/8/layout/lProcess3" loCatId="process" qsTypeId="urn:microsoft.com/office/officeart/2005/8/quickstyle/simple5" qsCatId="simple" csTypeId="urn:microsoft.com/office/officeart/2005/8/colors/accent2_2" csCatId="accent2" phldr="1"/>
      <dgm:spPr/>
      <dgm:t>
        <a:bodyPr/>
        <a:lstStyle/>
        <a:p>
          <a:endParaRPr lang="en-US"/>
        </a:p>
      </dgm:t>
    </dgm:pt>
    <dgm:pt modelId="{98D24011-1712-FA44-BA3B-4051BD9F38DC}">
      <dgm:prSet custT="1"/>
      <dgm:spPr/>
      <dgm:t>
        <a:bodyPr/>
        <a:lstStyle/>
        <a:p>
          <a:r>
            <a:rPr lang="en-US" sz="3200" dirty="0">
              <a:solidFill>
                <a:schemeClr val="tx1"/>
              </a:solidFill>
            </a:rPr>
            <a:t>Property rights institutions range from: </a:t>
          </a:r>
        </a:p>
      </dgm:t>
    </dgm:pt>
    <dgm:pt modelId="{4B50784C-0B86-BA40-A390-AC41677B1CA3}" type="parTrans" cxnId="{A94659DE-B616-9947-8616-1F5FF6383D42}">
      <dgm:prSet/>
      <dgm:spPr/>
      <dgm:t>
        <a:bodyPr/>
        <a:lstStyle/>
        <a:p>
          <a:endParaRPr lang="en-US"/>
        </a:p>
      </dgm:t>
    </dgm:pt>
    <dgm:pt modelId="{52755E98-A04D-EC48-AB68-509F248C63D3}" type="sibTrans" cxnId="{A94659DE-B616-9947-8616-1F5FF6383D42}">
      <dgm:prSet/>
      <dgm:spPr/>
      <dgm:t>
        <a:bodyPr/>
        <a:lstStyle/>
        <a:p>
          <a:endParaRPr lang="en-US"/>
        </a:p>
      </dgm:t>
    </dgm:pt>
    <dgm:pt modelId="{4ADE8C89-EDE5-C540-A3A4-68933C1B3853}">
      <dgm:prSet/>
      <dgm:spPr/>
      <dgm:t>
        <a:bodyPr/>
        <a:lstStyle/>
        <a:p>
          <a:pPr algn="ctr"/>
          <a:r>
            <a:rPr lang="en-US" b="1" dirty="0"/>
            <a:t>Formal arrangements</a:t>
          </a:r>
        </a:p>
      </dgm:t>
    </dgm:pt>
    <dgm:pt modelId="{D9E4CBCC-F3E3-B34E-AB28-BB7F0040F870}" type="parTrans" cxnId="{857B6B85-9DEF-5746-AA92-AA6F97634243}">
      <dgm:prSet/>
      <dgm:spPr/>
      <dgm:t>
        <a:bodyPr/>
        <a:lstStyle/>
        <a:p>
          <a:endParaRPr lang="en-US"/>
        </a:p>
      </dgm:t>
    </dgm:pt>
    <dgm:pt modelId="{B1719F1B-4E2F-8742-8259-66B6A2530889}" type="sibTrans" cxnId="{857B6B85-9DEF-5746-AA92-AA6F97634243}">
      <dgm:prSet/>
      <dgm:spPr/>
      <dgm:t>
        <a:bodyPr/>
        <a:lstStyle/>
        <a:p>
          <a:endParaRPr lang="en-US"/>
        </a:p>
      </dgm:t>
    </dgm:pt>
    <dgm:pt modelId="{87D0EB96-5329-6545-B5E0-94BE3C905C96}">
      <dgm:prSet/>
      <dgm:spPr/>
      <dgm:t>
        <a:bodyPr/>
        <a:lstStyle/>
        <a:p>
          <a:pPr algn="ctr"/>
          <a:r>
            <a:rPr lang="en-US" b="1" dirty="0"/>
            <a:t>Informal arrangements</a:t>
          </a:r>
        </a:p>
      </dgm:t>
    </dgm:pt>
    <dgm:pt modelId="{3C729C62-1EB9-204F-AB28-9C5B797F461D}" type="parTrans" cxnId="{1452C084-D6DF-2644-8803-60CF1141AF94}">
      <dgm:prSet/>
      <dgm:spPr/>
      <dgm:t>
        <a:bodyPr/>
        <a:lstStyle/>
        <a:p>
          <a:endParaRPr lang="en-US"/>
        </a:p>
      </dgm:t>
    </dgm:pt>
    <dgm:pt modelId="{63DCFDCC-906C-0844-AECA-7E73C5780F0B}" type="sibTrans" cxnId="{1452C084-D6DF-2644-8803-60CF1141AF94}">
      <dgm:prSet/>
      <dgm:spPr/>
      <dgm:t>
        <a:bodyPr/>
        <a:lstStyle/>
        <a:p>
          <a:endParaRPr lang="en-US"/>
        </a:p>
      </dgm:t>
    </dgm:pt>
    <dgm:pt modelId="{AEEA7D3B-B266-F544-8254-ADCF9890593D}">
      <dgm:prSet/>
      <dgm:spPr/>
      <dgm:t>
        <a:bodyPr/>
        <a:lstStyle/>
        <a:p>
          <a:pPr algn="l"/>
          <a:r>
            <a:rPr lang="en-US" dirty="0"/>
            <a:t> (constitutional provisions, statues,                   and judicial rulings)</a:t>
          </a:r>
        </a:p>
      </dgm:t>
    </dgm:pt>
    <dgm:pt modelId="{895D68A3-860B-F947-932C-F1B03EB087F7}" type="parTrans" cxnId="{5B9E392B-59DA-BD41-8B5D-9DE48DCCCA10}">
      <dgm:prSet/>
      <dgm:spPr/>
      <dgm:t>
        <a:bodyPr/>
        <a:lstStyle/>
        <a:p>
          <a:endParaRPr lang="en-US"/>
        </a:p>
      </dgm:t>
    </dgm:pt>
    <dgm:pt modelId="{6D9A0482-9538-6241-A781-D23B8364CD6F}" type="sibTrans" cxnId="{5B9E392B-59DA-BD41-8B5D-9DE48DCCCA10}">
      <dgm:prSet/>
      <dgm:spPr/>
      <dgm:t>
        <a:bodyPr/>
        <a:lstStyle/>
        <a:p>
          <a:endParaRPr lang="en-US"/>
        </a:p>
      </dgm:t>
    </dgm:pt>
    <dgm:pt modelId="{42E65DD9-36A5-3349-A916-C837EFAB3E9A}">
      <dgm:prSet/>
      <dgm:spPr/>
      <dgm:t>
        <a:bodyPr/>
        <a:lstStyle/>
        <a:p>
          <a:pPr algn="l"/>
          <a:r>
            <a:rPr lang="en-US" dirty="0"/>
            <a:t> (conventions and customs regarding the allocation and uses of property)</a:t>
          </a:r>
        </a:p>
      </dgm:t>
    </dgm:pt>
    <dgm:pt modelId="{0B4E49F1-D57F-924A-B854-4C9EB1DC5BE3}" type="parTrans" cxnId="{5FD435BB-90C2-8F45-91CA-745B9F831253}">
      <dgm:prSet/>
      <dgm:spPr/>
      <dgm:t>
        <a:bodyPr/>
        <a:lstStyle/>
        <a:p>
          <a:endParaRPr lang="en-US"/>
        </a:p>
      </dgm:t>
    </dgm:pt>
    <dgm:pt modelId="{C06C215E-BF89-2845-ACF5-46FBA5FB5276}" type="sibTrans" cxnId="{5FD435BB-90C2-8F45-91CA-745B9F831253}">
      <dgm:prSet/>
      <dgm:spPr/>
      <dgm:t>
        <a:bodyPr/>
        <a:lstStyle/>
        <a:p>
          <a:endParaRPr lang="en-US"/>
        </a:p>
      </dgm:t>
    </dgm:pt>
    <dgm:pt modelId="{730CA8FF-4BA2-1540-8C52-34DACAA3945D}" type="pres">
      <dgm:prSet presAssocID="{B31F09F7-1ABD-CC48-B588-09F4BA51C563}" presName="Name0" presStyleCnt="0">
        <dgm:presLayoutVars>
          <dgm:chPref val="3"/>
          <dgm:dir/>
          <dgm:animLvl val="lvl"/>
          <dgm:resizeHandles/>
        </dgm:presLayoutVars>
      </dgm:prSet>
      <dgm:spPr/>
    </dgm:pt>
    <dgm:pt modelId="{BE624DD0-BE43-C043-9007-FB3DDEC675F8}" type="pres">
      <dgm:prSet presAssocID="{98D24011-1712-FA44-BA3B-4051BD9F38DC}" presName="horFlow" presStyleCnt="0"/>
      <dgm:spPr/>
    </dgm:pt>
    <dgm:pt modelId="{4AA2EAF2-07F1-2B4E-87C1-72D905868275}" type="pres">
      <dgm:prSet presAssocID="{98D24011-1712-FA44-BA3B-4051BD9F38DC}" presName="bigChev" presStyleLbl="node1" presStyleIdx="0" presStyleCnt="1"/>
      <dgm:spPr/>
    </dgm:pt>
    <dgm:pt modelId="{DBB4F5C1-BC45-4947-8DE6-986E5D59441B}" type="pres">
      <dgm:prSet presAssocID="{D9E4CBCC-F3E3-B34E-AB28-BB7F0040F870}" presName="parTrans" presStyleCnt="0"/>
      <dgm:spPr/>
    </dgm:pt>
    <dgm:pt modelId="{BDE5CF80-46BB-7540-A74D-187CC75EF1B6}" type="pres">
      <dgm:prSet presAssocID="{4ADE8C89-EDE5-C540-A3A4-68933C1B3853}" presName="node" presStyleLbl="alignAccFollowNode1" presStyleIdx="0" presStyleCnt="2">
        <dgm:presLayoutVars>
          <dgm:bulletEnabled val="1"/>
        </dgm:presLayoutVars>
      </dgm:prSet>
      <dgm:spPr/>
    </dgm:pt>
    <dgm:pt modelId="{1ED6A09A-B10C-2244-B366-47E1368C6B9A}" type="pres">
      <dgm:prSet presAssocID="{B1719F1B-4E2F-8742-8259-66B6A2530889}" presName="sibTrans" presStyleCnt="0"/>
      <dgm:spPr/>
    </dgm:pt>
    <dgm:pt modelId="{2295CAF1-04C5-6C41-B334-4F9B5A596BD6}" type="pres">
      <dgm:prSet presAssocID="{87D0EB96-5329-6545-B5E0-94BE3C905C96}" presName="node" presStyleLbl="alignAccFollowNode1" presStyleIdx="1" presStyleCnt="2" custScaleX="106811">
        <dgm:presLayoutVars>
          <dgm:bulletEnabled val="1"/>
        </dgm:presLayoutVars>
      </dgm:prSet>
      <dgm:spPr/>
    </dgm:pt>
  </dgm:ptLst>
  <dgm:cxnLst>
    <dgm:cxn modelId="{5B9E392B-59DA-BD41-8B5D-9DE48DCCCA10}" srcId="{4ADE8C89-EDE5-C540-A3A4-68933C1B3853}" destId="{AEEA7D3B-B266-F544-8254-ADCF9890593D}" srcOrd="0" destOrd="0" parTransId="{895D68A3-860B-F947-932C-F1B03EB087F7}" sibTransId="{6D9A0482-9538-6241-A781-D23B8364CD6F}"/>
    <dgm:cxn modelId="{DCF0C82F-67B8-B640-9E09-7EEE49F1A12D}" type="presOf" srcId="{42E65DD9-36A5-3349-A916-C837EFAB3E9A}" destId="{2295CAF1-04C5-6C41-B334-4F9B5A596BD6}" srcOrd="0" destOrd="1" presId="urn:microsoft.com/office/officeart/2005/8/layout/lProcess3"/>
    <dgm:cxn modelId="{6848FC45-139B-0E43-89D3-29A8F4D2E3BB}" type="presOf" srcId="{B31F09F7-1ABD-CC48-B588-09F4BA51C563}" destId="{730CA8FF-4BA2-1540-8C52-34DACAA3945D}" srcOrd="0" destOrd="0" presId="urn:microsoft.com/office/officeart/2005/8/layout/lProcess3"/>
    <dgm:cxn modelId="{CC3F3B73-E57B-3D4F-A133-A2647795A733}" type="presOf" srcId="{4ADE8C89-EDE5-C540-A3A4-68933C1B3853}" destId="{BDE5CF80-46BB-7540-A74D-187CC75EF1B6}" srcOrd="0" destOrd="0" presId="urn:microsoft.com/office/officeart/2005/8/layout/lProcess3"/>
    <dgm:cxn modelId="{44AA7F79-03EB-F745-81BA-2F0B11577F4B}" type="presOf" srcId="{AEEA7D3B-B266-F544-8254-ADCF9890593D}" destId="{BDE5CF80-46BB-7540-A74D-187CC75EF1B6}" srcOrd="0" destOrd="1" presId="urn:microsoft.com/office/officeart/2005/8/layout/lProcess3"/>
    <dgm:cxn modelId="{1452C084-D6DF-2644-8803-60CF1141AF94}" srcId="{98D24011-1712-FA44-BA3B-4051BD9F38DC}" destId="{87D0EB96-5329-6545-B5E0-94BE3C905C96}" srcOrd="1" destOrd="0" parTransId="{3C729C62-1EB9-204F-AB28-9C5B797F461D}" sibTransId="{63DCFDCC-906C-0844-AECA-7E73C5780F0B}"/>
    <dgm:cxn modelId="{857B6B85-9DEF-5746-AA92-AA6F97634243}" srcId="{98D24011-1712-FA44-BA3B-4051BD9F38DC}" destId="{4ADE8C89-EDE5-C540-A3A4-68933C1B3853}" srcOrd="0" destOrd="0" parTransId="{D9E4CBCC-F3E3-B34E-AB28-BB7F0040F870}" sibTransId="{B1719F1B-4E2F-8742-8259-66B6A2530889}"/>
    <dgm:cxn modelId="{8472AFB4-705E-DE4B-9D46-6B6C6C39A025}" type="presOf" srcId="{87D0EB96-5329-6545-B5E0-94BE3C905C96}" destId="{2295CAF1-04C5-6C41-B334-4F9B5A596BD6}" srcOrd="0" destOrd="0" presId="urn:microsoft.com/office/officeart/2005/8/layout/lProcess3"/>
    <dgm:cxn modelId="{046918B6-2113-4E4A-B160-EED132A5B8D9}" type="presOf" srcId="{98D24011-1712-FA44-BA3B-4051BD9F38DC}" destId="{4AA2EAF2-07F1-2B4E-87C1-72D905868275}" srcOrd="0" destOrd="0" presId="urn:microsoft.com/office/officeart/2005/8/layout/lProcess3"/>
    <dgm:cxn modelId="{5FD435BB-90C2-8F45-91CA-745B9F831253}" srcId="{87D0EB96-5329-6545-B5E0-94BE3C905C96}" destId="{42E65DD9-36A5-3349-A916-C837EFAB3E9A}" srcOrd="0" destOrd="0" parTransId="{0B4E49F1-D57F-924A-B854-4C9EB1DC5BE3}" sibTransId="{C06C215E-BF89-2845-ACF5-46FBA5FB5276}"/>
    <dgm:cxn modelId="{A94659DE-B616-9947-8616-1F5FF6383D42}" srcId="{B31F09F7-1ABD-CC48-B588-09F4BA51C563}" destId="{98D24011-1712-FA44-BA3B-4051BD9F38DC}" srcOrd="0" destOrd="0" parTransId="{4B50784C-0B86-BA40-A390-AC41677B1CA3}" sibTransId="{52755E98-A04D-EC48-AB68-509F248C63D3}"/>
    <dgm:cxn modelId="{E777E194-56E1-C74E-BD77-DF7F544CFDF9}" type="presParOf" srcId="{730CA8FF-4BA2-1540-8C52-34DACAA3945D}" destId="{BE624DD0-BE43-C043-9007-FB3DDEC675F8}" srcOrd="0" destOrd="0" presId="urn:microsoft.com/office/officeart/2005/8/layout/lProcess3"/>
    <dgm:cxn modelId="{6E16C6CF-D063-6B4D-99DC-68C243245824}" type="presParOf" srcId="{BE624DD0-BE43-C043-9007-FB3DDEC675F8}" destId="{4AA2EAF2-07F1-2B4E-87C1-72D905868275}" srcOrd="0" destOrd="0" presId="urn:microsoft.com/office/officeart/2005/8/layout/lProcess3"/>
    <dgm:cxn modelId="{55ED0CF9-2369-D54D-90C7-6B98C3F679EC}" type="presParOf" srcId="{BE624DD0-BE43-C043-9007-FB3DDEC675F8}" destId="{DBB4F5C1-BC45-4947-8DE6-986E5D59441B}" srcOrd="1" destOrd="0" presId="urn:microsoft.com/office/officeart/2005/8/layout/lProcess3"/>
    <dgm:cxn modelId="{F718C3C3-ED7D-9E45-9A6A-A8C59175F4F7}" type="presParOf" srcId="{BE624DD0-BE43-C043-9007-FB3DDEC675F8}" destId="{BDE5CF80-46BB-7540-A74D-187CC75EF1B6}" srcOrd="2" destOrd="0" presId="urn:microsoft.com/office/officeart/2005/8/layout/lProcess3"/>
    <dgm:cxn modelId="{99B4A15E-7769-3A42-8CD2-C40C3521B28D}" type="presParOf" srcId="{BE624DD0-BE43-C043-9007-FB3DDEC675F8}" destId="{1ED6A09A-B10C-2244-B366-47E1368C6B9A}" srcOrd="3" destOrd="0" presId="urn:microsoft.com/office/officeart/2005/8/layout/lProcess3"/>
    <dgm:cxn modelId="{C197B713-1FC7-2D40-A8D1-E9A11501F619}" type="presParOf" srcId="{BE624DD0-BE43-C043-9007-FB3DDEC675F8}" destId="{2295CAF1-04C5-6C41-B334-4F9B5A596BD6}"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FBAF9A-AD06-4D51-B9A2-24839494401F}"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D936409C-668B-4BEC-8D3F-A050E01A44B5}">
      <dgm:prSet/>
      <dgm:spPr/>
      <dgm:t>
        <a:bodyPr/>
        <a:lstStyle/>
        <a:p>
          <a:r>
            <a:rPr lang="en-US" sz="1900" dirty="0">
              <a:solidFill>
                <a:schemeClr val="tx1"/>
              </a:solidFill>
            </a:rPr>
            <a:t>Assigning ownership to valuable resources and by designating who bears the economic rewards and costs of resource-use decisions</a:t>
          </a:r>
        </a:p>
      </dgm:t>
    </dgm:pt>
    <dgm:pt modelId="{66B36F63-F39C-4AC4-B67F-0D7ACA855C2C}" type="parTrans" cxnId="{1ECA8EAF-6C23-430B-B6F5-3321AC0B86FB}">
      <dgm:prSet/>
      <dgm:spPr/>
      <dgm:t>
        <a:bodyPr/>
        <a:lstStyle/>
        <a:p>
          <a:endParaRPr lang="en-US"/>
        </a:p>
      </dgm:t>
    </dgm:pt>
    <dgm:pt modelId="{00EF87FA-CD10-4966-A948-F94ED325E237}" type="sibTrans" cxnId="{1ECA8EAF-6C23-430B-B6F5-3321AC0B86FB}">
      <dgm:prSet phldrT="01" phldr="0"/>
      <dgm:spPr/>
      <dgm:t>
        <a:bodyPr/>
        <a:lstStyle/>
        <a:p>
          <a:r>
            <a:rPr lang="en-US"/>
            <a:t>01</a:t>
          </a:r>
          <a:endParaRPr lang="en-US" dirty="0"/>
        </a:p>
      </dgm:t>
    </dgm:pt>
    <dgm:pt modelId="{6FFC9427-CA3F-44FE-BED1-D9CAD411B431}">
      <dgm:prSet custT="1"/>
      <dgm:spPr/>
      <dgm:t>
        <a:bodyPr/>
        <a:lstStyle/>
        <a:p>
          <a:r>
            <a:rPr lang="en-US" sz="1800" dirty="0">
              <a:solidFill>
                <a:schemeClr val="tx1"/>
              </a:solidFill>
            </a:rPr>
            <a:t>Property rights institutions thus structure incentives for economic behavior in society. </a:t>
          </a:r>
        </a:p>
      </dgm:t>
    </dgm:pt>
    <dgm:pt modelId="{A9AC3D90-1BFC-48DD-B48D-D50A86EEC066}" type="parTrans" cxnId="{0B9DBD68-D56E-4B2E-8B18-5613FB34AD8C}">
      <dgm:prSet/>
      <dgm:spPr/>
      <dgm:t>
        <a:bodyPr/>
        <a:lstStyle/>
        <a:p>
          <a:endParaRPr lang="en-US"/>
        </a:p>
      </dgm:t>
    </dgm:pt>
    <dgm:pt modelId="{3DC1A245-83BD-4328-B192-5DE34AE6BFD6}" type="sibTrans" cxnId="{0B9DBD68-D56E-4B2E-8B18-5613FB34AD8C}">
      <dgm:prSet/>
      <dgm:spPr/>
      <dgm:t>
        <a:bodyPr/>
        <a:lstStyle/>
        <a:p>
          <a:endParaRPr lang="en-US"/>
        </a:p>
      </dgm:t>
    </dgm:pt>
    <dgm:pt modelId="{8532542D-3B47-440D-8D70-C451ACFC12D7}">
      <dgm:prSet/>
      <dgm:spPr/>
      <dgm:t>
        <a:bodyPr/>
        <a:lstStyle/>
        <a:p>
          <a:r>
            <a:rPr lang="en-US" dirty="0"/>
            <a:t>Allocating decision-making authority, the prevailing property rights arrangement determines who the key actors are in the economic system</a:t>
          </a:r>
        </a:p>
      </dgm:t>
    </dgm:pt>
    <dgm:pt modelId="{F287CD7B-6CC4-40BF-8B96-8119BAE4A06F}" type="parTrans" cxnId="{B4010B7A-E451-4465-BA0F-B3FE67BA0C10}">
      <dgm:prSet/>
      <dgm:spPr/>
      <dgm:t>
        <a:bodyPr/>
        <a:lstStyle/>
        <a:p>
          <a:endParaRPr lang="en-US"/>
        </a:p>
      </dgm:t>
    </dgm:pt>
    <dgm:pt modelId="{6C38E524-90B7-4973-93D2-E29173DD3173}" type="sibTrans" cxnId="{B4010B7A-E451-4465-BA0F-B3FE67BA0C10}">
      <dgm:prSet phldrT="02" phldr="0"/>
      <dgm:spPr/>
      <dgm:t>
        <a:bodyPr/>
        <a:lstStyle/>
        <a:p>
          <a:r>
            <a:rPr lang="en-US"/>
            <a:t>02</a:t>
          </a:r>
          <a:endParaRPr lang="en-US" dirty="0"/>
        </a:p>
      </dgm:t>
    </dgm:pt>
    <dgm:pt modelId="{814EB4A1-157C-124B-A436-CA77A26CE11B}" type="pres">
      <dgm:prSet presAssocID="{55FBAF9A-AD06-4D51-B9A2-24839494401F}" presName="Name0" presStyleCnt="0">
        <dgm:presLayoutVars>
          <dgm:animLvl val="lvl"/>
          <dgm:resizeHandles val="exact"/>
        </dgm:presLayoutVars>
      </dgm:prSet>
      <dgm:spPr/>
    </dgm:pt>
    <dgm:pt modelId="{BEDDBEF8-BDB7-D840-9C99-539E40129479}" type="pres">
      <dgm:prSet presAssocID="{D936409C-668B-4BEC-8D3F-A050E01A44B5}" presName="compositeNode" presStyleCnt="0">
        <dgm:presLayoutVars>
          <dgm:bulletEnabled val="1"/>
        </dgm:presLayoutVars>
      </dgm:prSet>
      <dgm:spPr/>
    </dgm:pt>
    <dgm:pt modelId="{81F0979C-9C13-6945-A360-A3A26D73C3AC}" type="pres">
      <dgm:prSet presAssocID="{D936409C-668B-4BEC-8D3F-A050E01A44B5}" presName="bgRect" presStyleLbl="alignNode1" presStyleIdx="0" presStyleCnt="2" custScaleY="143344"/>
      <dgm:spPr/>
    </dgm:pt>
    <dgm:pt modelId="{958F810D-4924-E845-AB0A-44A9B2260D8A}" type="pres">
      <dgm:prSet presAssocID="{00EF87FA-CD10-4966-A948-F94ED325E237}" presName="sibTransNodeRect" presStyleLbl="alignNode1" presStyleIdx="0" presStyleCnt="2">
        <dgm:presLayoutVars>
          <dgm:chMax val="0"/>
          <dgm:bulletEnabled val="1"/>
        </dgm:presLayoutVars>
      </dgm:prSet>
      <dgm:spPr/>
    </dgm:pt>
    <dgm:pt modelId="{D2A97132-BAFC-3E44-A57D-779C5C9A698E}" type="pres">
      <dgm:prSet presAssocID="{D936409C-668B-4BEC-8D3F-A050E01A44B5}" presName="nodeRect" presStyleLbl="alignNode1" presStyleIdx="0" presStyleCnt="2">
        <dgm:presLayoutVars>
          <dgm:bulletEnabled val="1"/>
        </dgm:presLayoutVars>
      </dgm:prSet>
      <dgm:spPr/>
    </dgm:pt>
    <dgm:pt modelId="{69C4E416-C113-3C40-BA21-444960631127}" type="pres">
      <dgm:prSet presAssocID="{00EF87FA-CD10-4966-A948-F94ED325E237}" presName="sibTrans" presStyleCnt="0"/>
      <dgm:spPr/>
    </dgm:pt>
    <dgm:pt modelId="{4CF14B76-700F-394B-8934-AD739675DAD9}" type="pres">
      <dgm:prSet presAssocID="{8532542D-3B47-440D-8D70-C451ACFC12D7}" presName="compositeNode" presStyleCnt="0">
        <dgm:presLayoutVars>
          <dgm:bulletEnabled val="1"/>
        </dgm:presLayoutVars>
      </dgm:prSet>
      <dgm:spPr/>
    </dgm:pt>
    <dgm:pt modelId="{52F8F9EA-91A6-2740-9FAD-5769ED16AC0C}" type="pres">
      <dgm:prSet presAssocID="{8532542D-3B47-440D-8D70-C451ACFC12D7}" presName="bgRect" presStyleLbl="alignNode1" presStyleIdx="1" presStyleCnt="2" custScaleY="142730"/>
      <dgm:spPr/>
    </dgm:pt>
    <dgm:pt modelId="{13D1E806-E9B5-CD4F-9D1E-5CA846FD0AD7}" type="pres">
      <dgm:prSet presAssocID="{6C38E524-90B7-4973-93D2-E29173DD3173}" presName="sibTransNodeRect" presStyleLbl="alignNode1" presStyleIdx="1" presStyleCnt="2">
        <dgm:presLayoutVars>
          <dgm:chMax val="0"/>
          <dgm:bulletEnabled val="1"/>
        </dgm:presLayoutVars>
      </dgm:prSet>
      <dgm:spPr/>
    </dgm:pt>
    <dgm:pt modelId="{1F0E972E-07DE-4F4B-AC3F-DFC87DEE2E63}" type="pres">
      <dgm:prSet presAssocID="{8532542D-3B47-440D-8D70-C451ACFC12D7}" presName="nodeRect" presStyleLbl="alignNode1" presStyleIdx="1" presStyleCnt="2">
        <dgm:presLayoutVars>
          <dgm:bulletEnabled val="1"/>
        </dgm:presLayoutVars>
      </dgm:prSet>
      <dgm:spPr/>
    </dgm:pt>
  </dgm:ptLst>
  <dgm:cxnLst>
    <dgm:cxn modelId="{B1B2B23A-7DFD-5B48-B768-496CE924A7A6}" type="presOf" srcId="{00EF87FA-CD10-4966-A948-F94ED325E237}" destId="{958F810D-4924-E845-AB0A-44A9B2260D8A}" srcOrd="0" destOrd="0" presId="urn:microsoft.com/office/officeart/2016/7/layout/LinearBlockProcessNumbered"/>
    <dgm:cxn modelId="{0B9DBD68-D56E-4B2E-8B18-5613FB34AD8C}" srcId="{D936409C-668B-4BEC-8D3F-A050E01A44B5}" destId="{6FFC9427-CA3F-44FE-BED1-D9CAD411B431}" srcOrd="0" destOrd="0" parTransId="{A9AC3D90-1BFC-48DD-B48D-D50A86EEC066}" sibTransId="{3DC1A245-83BD-4328-B192-5DE34AE6BFD6}"/>
    <dgm:cxn modelId="{D07EF956-7AAD-874F-A53C-DDB938183112}" type="presOf" srcId="{8532542D-3B47-440D-8D70-C451ACFC12D7}" destId="{52F8F9EA-91A6-2740-9FAD-5769ED16AC0C}" srcOrd="0" destOrd="0" presId="urn:microsoft.com/office/officeart/2016/7/layout/LinearBlockProcessNumbered"/>
    <dgm:cxn modelId="{B4010B7A-E451-4465-BA0F-B3FE67BA0C10}" srcId="{55FBAF9A-AD06-4D51-B9A2-24839494401F}" destId="{8532542D-3B47-440D-8D70-C451ACFC12D7}" srcOrd="1" destOrd="0" parTransId="{F287CD7B-6CC4-40BF-8B96-8119BAE4A06F}" sibTransId="{6C38E524-90B7-4973-93D2-E29173DD3173}"/>
    <dgm:cxn modelId="{3E87D087-AC39-FE41-B3A6-A9425E2D499B}" type="presOf" srcId="{D936409C-668B-4BEC-8D3F-A050E01A44B5}" destId="{81F0979C-9C13-6945-A360-A3A26D73C3AC}" srcOrd="0" destOrd="0" presId="urn:microsoft.com/office/officeart/2016/7/layout/LinearBlockProcessNumbered"/>
    <dgm:cxn modelId="{C368C88E-A1C2-AF4F-9596-B977CF7D637F}" type="presOf" srcId="{D936409C-668B-4BEC-8D3F-A050E01A44B5}" destId="{D2A97132-BAFC-3E44-A57D-779C5C9A698E}" srcOrd="1" destOrd="0" presId="urn:microsoft.com/office/officeart/2016/7/layout/LinearBlockProcessNumbered"/>
    <dgm:cxn modelId="{21F873AB-DBE7-8148-96A7-47B32B0FECEE}" type="presOf" srcId="{6C38E524-90B7-4973-93D2-E29173DD3173}" destId="{13D1E806-E9B5-CD4F-9D1E-5CA846FD0AD7}" srcOrd="0" destOrd="0" presId="urn:microsoft.com/office/officeart/2016/7/layout/LinearBlockProcessNumbered"/>
    <dgm:cxn modelId="{1ECA8EAF-6C23-430B-B6F5-3321AC0B86FB}" srcId="{55FBAF9A-AD06-4D51-B9A2-24839494401F}" destId="{D936409C-668B-4BEC-8D3F-A050E01A44B5}" srcOrd="0" destOrd="0" parTransId="{66B36F63-F39C-4AC4-B67F-0D7ACA855C2C}" sibTransId="{00EF87FA-CD10-4966-A948-F94ED325E237}"/>
    <dgm:cxn modelId="{ED34A5C7-00DA-174E-850B-664293FA9BA7}" type="presOf" srcId="{6FFC9427-CA3F-44FE-BED1-D9CAD411B431}" destId="{D2A97132-BAFC-3E44-A57D-779C5C9A698E}" srcOrd="0" destOrd="1" presId="urn:microsoft.com/office/officeart/2016/7/layout/LinearBlockProcessNumbered"/>
    <dgm:cxn modelId="{3D706EF2-9B0A-2F46-A202-7FAAA446F6E8}" type="presOf" srcId="{55FBAF9A-AD06-4D51-B9A2-24839494401F}" destId="{814EB4A1-157C-124B-A436-CA77A26CE11B}" srcOrd="0" destOrd="0" presId="urn:microsoft.com/office/officeart/2016/7/layout/LinearBlockProcessNumbered"/>
    <dgm:cxn modelId="{05B422F6-A340-7644-B8CE-E466166640B1}" type="presOf" srcId="{8532542D-3B47-440D-8D70-C451ACFC12D7}" destId="{1F0E972E-07DE-4F4B-AC3F-DFC87DEE2E63}" srcOrd="1" destOrd="0" presId="urn:microsoft.com/office/officeart/2016/7/layout/LinearBlockProcessNumbered"/>
    <dgm:cxn modelId="{75D063AE-E0FD-4944-8187-F4C196875966}" type="presParOf" srcId="{814EB4A1-157C-124B-A436-CA77A26CE11B}" destId="{BEDDBEF8-BDB7-D840-9C99-539E40129479}" srcOrd="0" destOrd="0" presId="urn:microsoft.com/office/officeart/2016/7/layout/LinearBlockProcessNumbered"/>
    <dgm:cxn modelId="{8AF8C0F8-5849-5849-A10A-930108A48B29}" type="presParOf" srcId="{BEDDBEF8-BDB7-D840-9C99-539E40129479}" destId="{81F0979C-9C13-6945-A360-A3A26D73C3AC}" srcOrd="0" destOrd="0" presId="urn:microsoft.com/office/officeart/2016/7/layout/LinearBlockProcessNumbered"/>
    <dgm:cxn modelId="{5A993939-1224-D349-80D4-74B7BB3D4369}" type="presParOf" srcId="{BEDDBEF8-BDB7-D840-9C99-539E40129479}" destId="{958F810D-4924-E845-AB0A-44A9B2260D8A}" srcOrd="1" destOrd="0" presId="urn:microsoft.com/office/officeart/2016/7/layout/LinearBlockProcessNumbered"/>
    <dgm:cxn modelId="{E441C0FA-2522-964D-8E11-AC55FC712ABB}" type="presParOf" srcId="{BEDDBEF8-BDB7-D840-9C99-539E40129479}" destId="{D2A97132-BAFC-3E44-A57D-779C5C9A698E}" srcOrd="2" destOrd="0" presId="urn:microsoft.com/office/officeart/2016/7/layout/LinearBlockProcessNumbered"/>
    <dgm:cxn modelId="{AC87A4D3-F267-3A42-8186-70C37DCAA7E5}" type="presParOf" srcId="{814EB4A1-157C-124B-A436-CA77A26CE11B}" destId="{69C4E416-C113-3C40-BA21-444960631127}" srcOrd="1" destOrd="0" presId="urn:microsoft.com/office/officeart/2016/7/layout/LinearBlockProcessNumbered"/>
    <dgm:cxn modelId="{00D67638-AA61-4B49-9B46-E75A896F78B4}" type="presParOf" srcId="{814EB4A1-157C-124B-A436-CA77A26CE11B}" destId="{4CF14B76-700F-394B-8934-AD739675DAD9}" srcOrd="2" destOrd="0" presId="urn:microsoft.com/office/officeart/2016/7/layout/LinearBlockProcessNumbered"/>
    <dgm:cxn modelId="{331EF229-3F82-9F49-9AC7-D5EA04320E2E}" type="presParOf" srcId="{4CF14B76-700F-394B-8934-AD739675DAD9}" destId="{52F8F9EA-91A6-2740-9FAD-5769ED16AC0C}" srcOrd="0" destOrd="0" presId="urn:microsoft.com/office/officeart/2016/7/layout/LinearBlockProcessNumbered"/>
    <dgm:cxn modelId="{257223F2-1517-B341-8BE0-87240FE8648F}" type="presParOf" srcId="{4CF14B76-700F-394B-8934-AD739675DAD9}" destId="{13D1E806-E9B5-CD4F-9D1E-5CA846FD0AD7}" srcOrd="1" destOrd="0" presId="urn:microsoft.com/office/officeart/2016/7/layout/LinearBlockProcessNumbered"/>
    <dgm:cxn modelId="{0EC4FCE6-364C-BA46-87AB-17D655BC5962}" type="presParOf" srcId="{4CF14B76-700F-394B-8934-AD739675DAD9}" destId="{1F0E972E-07DE-4F4B-AC3F-DFC87DEE2E6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867DD5-7C6C-4317-9D2D-7B848795D28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AFED5EC-EDE1-40EA-927E-B27A13224F0E}">
      <dgm:prSet/>
      <dgm:spPr/>
      <dgm:t>
        <a:bodyPr/>
        <a:lstStyle/>
        <a:p>
          <a:r>
            <a:rPr lang="en-US" b="1" dirty="0"/>
            <a:t>Common pool losses more frequent </a:t>
          </a:r>
        </a:p>
      </dgm:t>
    </dgm:pt>
    <dgm:pt modelId="{67E0AE08-CEBF-46FB-82B2-09284B83C368}" type="parTrans" cxnId="{675033D1-B635-4F8B-B441-AD5244018FE5}">
      <dgm:prSet/>
      <dgm:spPr/>
      <dgm:t>
        <a:bodyPr/>
        <a:lstStyle/>
        <a:p>
          <a:endParaRPr lang="en-US"/>
        </a:p>
      </dgm:t>
    </dgm:pt>
    <dgm:pt modelId="{0F794B3C-3B50-4E3D-9B8D-CF2E2F207418}" type="sibTrans" cxnId="{675033D1-B635-4F8B-B441-AD5244018FE5}">
      <dgm:prSet/>
      <dgm:spPr/>
      <dgm:t>
        <a:bodyPr/>
        <a:lstStyle/>
        <a:p>
          <a:endParaRPr lang="en-US"/>
        </a:p>
      </dgm:t>
    </dgm:pt>
    <dgm:pt modelId="{2442005A-7384-4935-90EE-A7BC72622F5B}">
      <dgm:prSet/>
      <dgm:spPr/>
      <dgm:t>
        <a:bodyPr/>
        <a:lstStyle/>
        <a:p>
          <a:r>
            <a:rPr lang="en-US" dirty="0"/>
            <a:t>Property rights to the resource is not assured</a:t>
          </a:r>
        </a:p>
      </dgm:t>
    </dgm:pt>
    <dgm:pt modelId="{8DC21788-61DF-4355-8865-C3CC5E9AB167}" type="parTrans" cxnId="{C4347A59-7955-46EA-9AAA-F82EE8808383}">
      <dgm:prSet/>
      <dgm:spPr/>
      <dgm:t>
        <a:bodyPr/>
        <a:lstStyle/>
        <a:p>
          <a:endParaRPr lang="en-US"/>
        </a:p>
      </dgm:t>
    </dgm:pt>
    <dgm:pt modelId="{1A809204-E618-497D-9B54-9F26AF5F5F15}" type="sibTrans" cxnId="{C4347A59-7955-46EA-9AAA-F82EE8808383}">
      <dgm:prSet/>
      <dgm:spPr/>
      <dgm:t>
        <a:bodyPr/>
        <a:lstStyle/>
        <a:p>
          <a:endParaRPr lang="en-US"/>
        </a:p>
      </dgm:t>
    </dgm:pt>
    <dgm:pt modelId="{84333B8D-A46B-465A-A91B-1644CB600D9F}">
      <dgm:prSet/>
      <dgm:spPr/>
      <dgm:t>
        <a:bodyPr/>
        <a:lstStyle/>
        <a:p>
          <a:r>
            <a:rPr lang="en-US" dirty="0"/>
            <a:t>Individuals don’t have to consider the social cost of their activities</a:t>
          </a:r>
        </a:p>
      </dgm:t>
    </dgm:pt>
    <dgm:pt modelId="{551EA0D5-48EB-498A-8815-07243E3894B5}" type="parTrans" cxnId="{BAE03A96-CA29-4E72-8A38-4F6538A32686}">
      <dgm:prSet/>
      <dgm:spPr/>
      <dgm:t>
        <a:bodyPr/>
        <a:lstStyle/>
        <a:p>
          <a:endParaRPr lang="en-US"/>
        </a:p>
      </dgm:t>
    </dgm:pt>
    <dgm:pt modelId="{E34D8A3D-61C1-48A7-B033-17F52EC73577}" type="sibTrans" cxnId="{BAE03A96-CA29-4E72-8A38-4F6538A32686}">
      <dgm:prSet/>
      <dgm:spPr/>
      <dgm:t>
        <a:bodyPr/>
        <a:lstStyle/>
        <a:p>
          <a:endParaRPr lang="en-US"/>
        </a:p>
      </dgm:t>
    </dgm:pt>
    <dgm:pt modelId="{A018AAA1-8D59-4F38-8FCC-9013888EAEDC}">
      <dgm:prSet/>
      <dgm:spPr/>
      <dgm:t>
        <a:bodyPr/>
        <a:lstStyle/>
        <a:p>
          <a:r>
            <a:rPr lang="en-US" dirty="0"/>
            <a:t>Individuals can use the resources too quickly</a:t>
          </a:r>
        </a:p>
      </dgm:t>
    </dgm:pt>
    <dgm:pt modelId="{C2D561C6-8286-40BF-B0B4-50CA81A12576}" type="parTrans" cxnId="{6EBA1F1E-823F-4582-A07D-A230C429491C}">
      <dgm:prSet/>
      <dgm:spPr/>
      <dgm:t>
        <a:bodyPr/>
        <a:lstStyle/>
        <a:p>
          <a:endParaRPr lang="en-US"/>
        </a:p>
      </dgm:t>
    </dgm:pt>
    <dgm:pt modelId="{557CACF7-883D-4A02-93B1-90F273D8C55D}" type="sibTrans" cxnId="{6EBA1F1E-823F-4582-A07D-A230C429491C}">
      <dgm:prSet/>
      <dgm:spPr/>
      <dgm:t>
        <a:bodyPr/>
        <a:lstStyle/>
        <a:p>
          <a:endParaRPr lang="en-US"/>
        </a:p>
      </dgm:t>
    </dgm:pt>
    <dgm:pt modelId="{54FDF135-4EC3-447C-8D61-A2F2FE2276F4}">
      <dgm:prSet/>
      <dgm:spPr/>
      <dgm:t>
        <a:bodyPr/>
        <a:lstStyle/>
        <a:p>
          <a:r>
            <a:rPr lang="en-US" dirty="0"/>
            <a:t>Competitive pressure encourages short-term horizons in production</a:t>
          </a:r>
        </a:p>
      </dgm:t>
    </dgm:pt>
    <dgm:pt modelId="{690F9CAB-4248-4558-84AD-3D5F818DF4CA}" type="parTrans" cxnId="{CFACF009-15CC-4CAE-95A4-88F504AD1DF6}">
      <dgm:prSet/>
      <dgm:spPr/>
      <dgm:t>
        <a:bodyPr/>
        <a:lstStyle/>
        <a:p>
          <a:endParaRPr lang="en-US"/>
        </a:p>
      </dgm:t>
    </dgm:pt>
    <dgm:pt modelId="{E4DB8314-C661-4B07-9AA8-5D8506241162}" type="sibTrans" cxnId="{CFACF009-15CC-4CAE-95A4-88F504AD1DF6}">
      <dgm:prSet/>
      <dgm:spPr/>
      <dgm:t>
        <a:bodyPr/>
        <a:lstStyle/>
        <a:p>
          <a:endParaRPr lang="en-US"/>
        </a:p>
      </dgm:t>
    </dgm:pt>
    <dgm:pt modelId="{A5F84094-D31E-4519-A3B0-7C999AF4A107}">
      <dgm:prSet/>
      <dgm:spPr/>
      <dgm:t>
        <a:bodyPr/>
        <a:lstStyle/>
        <a:p>
          <a:r>
            <a:rPr lang="en-US" dirty="0"/>
            <a:t>There is a reduced incentive to invest</a:t>
          </a:r>
        </a:p>
      </dgm:t>
    </dgm:pt>
    <dgm:pt modelId="{1F897422-04F0-47C8-8756-601EFFCC1B17}" type="parTrans" cxnId="{54770EBC-3106-44F2-B66A-D8D237ED4219}">
      <dgm:prSet/>
      <dgm:spPr/>
      <dgm:t>
        <a:bodyPr/>
        <a:lstStyle/>
        <a:p>
          <a:endParaRPr lang="en-US"/>
        </a:p>
      </dgm:t>
    </dgm:pt>
    <dgm:pt modelId="{92FA7E54-27FB-4E92-B417-EB878DEA01ED}" type="sibTrans" cxnId="{54770EBC-3106-44F2-B66A-D8D237ED4219}">
      <dgm:prSet/>
      <dgm:spPr/>
      <dgm:t>
        <a:bodyPr/>
        <a:lstStyle/>
        <a:p>
          <a:endParaRPr lang="en-US"/>
        </a:p>
      </dgm:t>
    </dgm:pt>
    <dgm:pt modelId="{83EFBE40-C7F7-4652-9690-D76C5A27C169}">
      <dgm:prSet/>
      <dgm:spPr/>
      <dgm:t>
        <a:bodyPr/>
        <a:lstStyle/>
        <a:p>
          <a:r>
            <a:rPr lang="en-US" b="1" dirty="0"/>
            <a:t>Resource value decreases </a:t>
          </a:r>
        </a:p>
      </dgm:t>
    </dgm:pt>
    <dgm:pt modelId="{753C3AC1-5918-43E1-8EB7-0AD72FD516D1}" type="parTrans" cxnId="{D36B992B-5790-4277-87FB-0E8BF4C05122}">
      <dgm:prSet/>
      <dgm:spPr/>
      <dgm:t>
        <a:bodyPr/>
        <a:lstStyle/>
        <a:p>
          <a:endParaRPr lang="en-US"/>
        </a:p>
      </dgm:t>
    </dgm:pt>
    <dgm:pt modelId="{16FC46EA-0603-42B9-9837-6E1053E28B4A}" type="sibTrans" cxnId="{D36B992B-5790-4277-87FB-0E8BF4C05122}">
      <dgm:prSet/>
      <dgm:spPr/>
      <dgm:t>
        <a:bodyPr/>
        <a:lstStyle/>
        <a:p>
          <a:endParaRPr lang="en-US"/>
        </a:p>
      </dgm:t>
    </dgm:pt>
    <dgm:pt modelId="{65BE696F-B75E-434C-86EC-FD1384FA3569}">
      <dgm:prSet/>
      <dgm:spPr/>
      <dgm:t>
        <a:bodyPr/>
        <a:lstStyle/>
        <a:p>
          <a:r>
            <a:rPr lang="en-US" dirty="0"/>
            <a:t>Exchange and relocation to higher valued uses is more costly and less effective</a:t>
          </a:r>
        </a:p>
      </dgm:t>
    </dgm:pt>
    <dgm:pt modelId="{075F90E8-84E3-48B5-B99F-B077852AF61F}" type="parTrans" cxnId="{06D5409E-7BCD-478A-B3E1-4014FE413667}">
      <dgm:prSet/>
      <dgm:spPr/>
      <dgm:t>
        <a:bodyPr/>
        <a:lstStyle/>
        <a:p>
          <a:endParaRPr lang="en-US"/>
        </a:p>
      </dgm:t>
    </dgm:pt>
    <dgm:pt modelId="{08AA19E1-4A41-4F92-AD1A-E68691CA62D5}" type="sibTrans" cxnId="{06D5409E-7BCD-478A-B3E1-4014FE413667}">
      <dgm:prSet/>
      <dgm:spPr/>
      <dgm:t>
        <a:bodyPr/>
        <a:lstStyle/>
        <a:p>
          <a:endParaRPr lang="en-US"/>
        </a:p>
      </dgm:t>
    </dgm:pt>
    <dgm:pt modelId="{5EBB639F-EDC8-4581-9648-B23A31F8D218}">
      <dgm:prSet/>
      <dgm:spPr/>
      <dgm:t>
        <a:bodyPr/>
        <a:lstStyle/>
        <a:p>
          <a:r>
            <a:rPr lang="en-US" dirty="0"/>
            <a:t>Asset processes are needed to understand the underpinning demand and supply conditions</a:t>
          </a:r>
        </a:p>
      </dgm:t>
    </dgm:pt>
    <dgm:pt modelId="{35DC4833-87AE-4D42-BC9C-1761DD2B5781}" type="parTrans" cxnId="{E3C1E9E4-AFC0-4C55-B2BC-79CDCEBEF5C2}">
      <dgm:prSet/>
      <dgm:spPr/>
      <dgm:t>
        <a:bodyPr/>
        <a:lstStyle/>
        <a:p>
          <a:endParaRPr lang="en-US"/>
        </a:p>
      </dgm:t>
    </dgm:pt>
    <dgm:pt modelId="{DE5597BC-8D9E-4F35-9DB9-365DE74808F6}" type="sibTrans" cxnId="{E3C1E9E4-AFC0-4C55-B2BC-79CDCEBEF5C2}">
      <dgm:prSet/>
      <dgm:spPr/>
      <dgm:t>
        <a:bodyPr/>
        <a:lstStyle/>
        <a:p>
          <a:endParaRPr lang="en-US"/>
        </a:p>
      </dgm:t>
    </dgm:pt>
    <dgm:pt modelId="{B1E31CAF-1ED1-2F4F-8B33-A6F57A69FE81}" type="pres">
      <dgm:prSet presAssocID="{3F867DD5-7C6C-4317-9D2D-7B848795D28D}" presName="Name0" presStyleCnt="0">
        <dgm:presLayoutVars>
          <dgm:dir/>
          <dgm:animLvl val="lvl"/>
          <dgm:resizeHandles val="exact"/>
        </dgm:presLayoutVars>
      </dgm:prSet>
      <dgm:spPr/>
    </dgm:pt>
    <dgm:pt modelId="{E1DC50B1-CED2-0B4F-99E2-2ACC4374CCE5}" type="pres">
      <dgm:prSet presAssocID="{0AFED5EC-EDE1-40EA-927E-B27A13224F0E}" presName="composite" presStyleCnt="0"/>
      <dgm:spPr/>
    </dgm:pt>
    <dgm:pt modelId="{ADF2BF64-BBEE-0B46-940A-EC099066ECDD}" type="pres">
      <dgm:prSet presAssocID="{0AFED5EC-EDE1-40EA-927E-B27A13224F0E}" presName="parTx" presStyleLbl="alignNode1" presStyleIdx="0" presStyleCnt="2">
        <dgm:presLayoutVars>
          <dgm:chMax val="0"/>
          <dgm:chPref val="0"/>
          <dgm:bulletEnabled val="1"/>
        </dgm:presLayoutVars>
      </dgm:prSet>
      <dgm:spPr/>
    </dgm:pt>
    <dgm:pt modelId="{58352FB7-ED1A-8149-B7F8-4FC94781C268}" type="pres">
      <dgm:prSet presAssocID="{0AFED5EC-EDE1-40EA-927E-B27A13224F0E}" presName="desTx" presStyleLbl="alignAccFollowNode1" presStyleIdx="0" presStyleCnt="2">
        <dgm:presLayoutVars>
          <dgm:bulletEnabled val="1"/>
        </dgm:presLayoutVars>
      </dgm:prSet>
      <dgm:spPr/>
    </dgm:pt>
    <dgm:pt modelId="{AC151AA9-7E80-D648-8136-930FE5C22173}" type="pres">
      <dgm:prSet presAssocID="{0F794B3C-3B50-4E3D-9B8D-CF2E2F207418}" presName="space" presStyleCnt="0"/>
      <dgm:spPr/>
    </dgm:pt>
    <dgm:pt modelId="{E0C26E0B-D23B-FF4B-A02A-5657B5813553}" type="pres">
      <dgm:prSet presAssocID="{83EFBE40-C7F7-4652-9690-D76C5A27C169}" presName="composite" presStyleCnt="0"/>
      <dgm:spPr/>
    </dgm:pt>
    <dgm:pt modelId="{A69A1AA9-B679-3F4A-9E47-3A990364BB88}" type="pres">
      <dgm:prSet presAssocID="{83EFBE40-C7F7-4652-9690-D76C5A27C169}" presName="parTx" presStyleLbl="alignNode1" presStyleIdx="1" presStyleCnt="2">
        <dgm:presLayoutVars>
          <dgm:chMax val="0"/>
          <dgm:chPref val="0"/>
          <dgm:bulletEnabled val="1"/>
        </dgm:presLayoutVars>
      </dgm:prSet>
      <dgm:spPr/>
    </dgm:pt>
    <dgm:pt modelId="{136149D6-245E-7B48-9427-F984228F6855}" type="pres">
      <dgm:prSet presAssocID="{83EFBE40-C7F7-4652-9690-D76C5A27C169}" presName="desTx" presStyleLbl="alignAccFollowNode1" presStyleIdx="1" presStyleCnt="2">
        <dgm:presLayoutVars>
          <dgm:bulletEnabled val="1"/>
        </dgm:presLayoutVars>
      </dgm:prSet>
      <dgm:spPr/>
    </dgm:pt>
  </dgm:ptLst>
  <dgm:cxnLst>
    <dgm:cxn modelId="{CFACF009-15CC-4CAE-95A4-88F504AD1DF6}" srcId="{0AFED5EC-EDE1-40EA-927E-B27A13224F0E}" destId="{54FDF135-4EC3-447C-8D61-A2F2FE2276F4}" srcOrd="3" destOrd="0" parTransId="{690F9CAB-4248-4558-84AD-3D5F818DF4CA}" sibTransId="{E4DB8314-C661-4B07-9AA8-5D8506241162}"/>
    <dgm:cxn modelId="{6EBA1F1E-823F-4582-A07D-A230C429491C}" srcId="{0AFED5EC-EDE1-40EA-927E-B27A13224F0E}" destId="{A018AAA1-8D59-4F38-8FCC-9013888EAEDC}" srcOrd="2" destOrd="0" parTransId="{C2D561C6-8286-40BF-B0B4-50CA81A12576}" sibTransId="{557CACF7-883D-4A02-93B1-90F273D8C55D}"/>
    <dgm:cxn modelId="{6BB8C51E-230E-4E45-8A38-475D16FC152D}" type="presOf" srcId="{65BE696F-B75E-434C-86EC-FD1384FA3569}" destId="{136149D6-245E-7B48-9427-F984228F6855}" srcOrd="0" destOrd="0" presId="urn:microsoft.com/office/officeart/2005/8/layout/hList1"/>
    <dgm:cxn modelId="{D36B992B-5790-4277-87FB-0E8BF4C05122}" srcId="{3F867DD5-7C6C-4317-9D2D-7B848795D28D}" destId="{83EFBE40-C7F7-4652-9690-D76C5A27C169}" srcOrd="1" destOrd="0" parTransId="{753C3AC1-5918-43E1-8EB7-0AD72FD516D1}" sibTransId="{16FC46EA-0603-42B9-9837-6E1053E28B4A}"/>
    <dgm:cxn modelId="{E240DB62-B90C-5E4D-9C87-136C5C937C2D}" type="presOf" srcId="{0AFED5EC-EDE1-40EA-927E-B27A13224F0E}" destId="{ADF2BF64-BBEE-0B46-940A-EC099066ECDD}" srcOrd="0" destOrd="0" presId="urn:microsoft.com/office/officeart/2005/8/layout/hList1"/>
    <dgm:cxn modelId="{94D52144-2D56-F04C-B2AD-7B262BD3941B}" type="presOf" srcId="{84333B8D-A46B-465A-A91B-1644CB600D9F}" destId="{58352FB7-ED1A-8149-B7F8-4FC94781C268}" srcOrd="0" destOrd="1" presId="urn:microsoft.com/office/officeart/2005/8/layout/hList1"/>
    <dgm:cxn modelId="{30137566-BFDC-8F4B-B969-9F75277023A7}" type="presOf" srcId="{A5F84094-D31E-4519-A3B0-7C999AF4A107}" destId="{58352FB7-ED1A-8149-B7F8-4FC94781C268}" srcOrd="0" destOrd="4" presId="urn:microsoft.com/office/officeart/2005/8/layout/hList1"/>
    <dgm:cxn modelId="{4A63CD6B-F0FA-E84B-8844-A81F63D4C182}" type="presOf" srcId="{5EBB639F-EDC8-4581-9648-B23A31F8D218}" destId="{136149D6-245E-7B48-9427-F984228F6855}" srcOrd="0" destOrd="1" presId="urn:microsoft.com/office/officeart/2005/8/layout/hList1"/>
    <dgm:cxn modelId="{016EE356-4159-5B46-90E3-1E2C871C17EA}" type="presOf" srcId="{2442005A-7384-4935-90EE-A7BC72622F5B}" destId="{58352FB7-ED1A-8149-B7F8-4FC94781C268}" srcOrd="0" destOrd="0" presId="urn:microsoft.com/office/officeart/2005/8/layout/hList1"/>
    <dgm:cxn modelId="{C4347A59-7955-46EA-9AAA-F82EE8808383}" srcId="{0AFED5EC-EDE1-40EA-927E-B27A13224F0E}" destId="{2442005A-7384-4935-90EE-A7BC72622F5B}" srcOrd="0" destOrd="0" parTransId="{8DC21788-61DF-4355-8865-C3CC5E9AB167}" sibTransId="{1A809204-E618-497D-9B54-9F26AF5F5F15}"/>
    <dgm:cxn modelId="{F3B02E8D-FB14-C14C-ADB8-41EF47E22878}" type="presOf" srcId="{A018AAA1-8D59-4F38-8FCC-9013888EAEDC}" destId="{58352FB7-ED1A-8149-B7F8-4FC94781C268}" srcOrd="0" destOrd="2" presId="urn:microsoft.com/office/officeart/2005/8/layout/hList1"/>
    <dgm:cxn modelId="{BAE03A96-CA29-4E72-8A38-4F6538A32686}" srcId="{0AFED5EC-EDE1-40EA-927E-B27A13224F0E}" destId="{84333B8D-A46B-465A-A91B-1644CB600D9F}" srcOrd="1" destOrd="0" parTransId="{551EA0D5-48EB-498A-8815-07243E3894B5}" sibTransId="{E34D8A3D-61C1-48A7-B033-17F52EC73577}"/>
    <dgm:cxn modelId="{3753179A-AA4E-694D-84B0-E3FD1D240A56}" type="presOf" srcId="{83EFBE40-C7F7-4652-9690-D76C5A27C169}" destId="{A69A1AA9-B679-3F4A-9E47-3A990364BB88}" srcOrd="0" destOrd="0" presId="urn:microsoft.com/office/officeart/2005/8/layout/hList1"/>
    <dgm:cxn modelId="{06D5409E-7BCD-478A-B3E1-4014FE413667}" srcId="{83EFBE40-C7F7-4652-9690-D76C5A27C169}" destId="{65BE696F-B75E-434C-86EC-FD1384FA3569}" srcOrd="0" destOrd="0" parTransId="{075F90E8-84E3-48B5-B99F-B077852AF61F}" sibTransId="{08AA19E1-4A41-4F92-AD1A-E68691CA62D5}"/>
    <dgm:cxn modelId="{54770EBC-3106-44F2-B66A-D8D237ED4219}" srcId="{0AFED5EC-EDE1-40EA-927E-B27A13224F0E}" destId="{A5F84094-D31E-4519-A3B0-7C999AF4A107}" srcOrd="4" destOrd="0" parTransId="{1F897422-04F0-47C8-8756-601EFFCC1B17}" sibTransId="{92FA7E54-27FB-4E92-B417-EB878DEA01ED}"/>
    <dgm:cxn modelId="{675033D1-B635-4F8B-B441-AD5244018FE5}" srcId="{3F867DD5-7C6C-4317-9D2D-7B848795D28D}" destId="{0AFED5EC-EDE1-40EA-927E-B27A13224F0E}" srcOrd="0" destOrd="0" parTransId="{67E0AE08-CEBF-46FB-82B2-09284B83C368}" sibTransId="{0F794B3C-3B50-4E3D-9B8D-CF2E2F207418}"/>
    <dgm:cxn modelId="{E3C1E9E4-AFC0-4C55-B2BC-79CDCEBEF5C2}" srcId="{83EFBE40-C7F7-4652-9690-D76C5A27C169}" destId="{5EBB639F-EDC8-4581-9648-B23A31F8D218}" srcOrd="1" destOrd="0" parTransId="{35DC4833-87AE-4D42-BC9C-1761DD2B5781}" sibTransId="{DE5597BC-8D9E-4F35-9DB9-365DE74808F6}"/>
    <dgm:cxn modelId="{17E91CF4-CF35-8443-824F-A5AE3B011CB8}" type="presOf" srcId="{54FDF135-4EC3-447C-8D61-A2F2FE2276F4}" destId="{58352FB7-ED1A-8149-B7F8-4FC94781C268}" srcOrd="0" destOrd="3" presId="urn:microsoft.com/office/officeart/2005/8/layout/hList1"/>
    <dgm:cxn modelId="{7B895EF7-40A1-2B40-8FE9-136566F98905}" type="presOf" srcId="{3F867DD5-7C6C-4317-9D2D-7B848795D28D}" destId="{B1E31CAF-1ED1-2F4F-8B33-A6F57A69FE81}" srcOrd="0" destOrd="0" presId="urn:microsoft.com/office/officeart/2005/8/layout/hList1"/>
    <dgm:cxn modelId="{9D761D50-34C1-0F40-8716-0B2AE7DBFE7E}" type="presParOf" srcId="{B1E31CAF-1ED1-2F4F-8B33-A6F57A69FE81}" destId="{E1DC50B1-CED2-0B4F-99E2-2ACC4374CCE5}" srcOrd="0" destOrd="0" presId="urn:microsoft.com/office/officeart/2005/8/layout/hList1"/>
    <dgm:cxn modelId="{F5E96345-4F07-384E-8D9F-36A7B47DDA9F}" type="presParOf" srcId="{E1DC50B1-CED2-0B4F-99E2-2ACC4374CCE5}" destId="{ADF2BF64-BBEE-0B46-940A-EC099066ECDD}" srcOrd="0" destOrd="0" presId="urn:microsoft.com/office/officeart/2005/8/layout/hList1"/>
    <dgm:cxn modelId="{B2BC840C-69C9-7B4D-838D-0364C7FBCF88}" type="presParOf" srcId="{E1DC50B1-CED2-0B4F-99E2-2ACC4374CCE5}" destId="{58352FB7-ED1A-8149-B7F8-4FC94781C268}" srcOrd="1" destOrd="0" presId="urn:microsoft.com/office/officeart/2005/8/layout/hList1"/>
    <dgm:cxn modelId="{E91ABC46-DEB6-7243-9766-BEA4B901A937}" type="presParOf" srcId="{B1E31CAF-1ED1-2F4F-8B33-A6F57A69FE81}" destId="{AC151AA9-7E80-D648-8136-930FE5C22173}" srcOrd="1" destOrd="0" presId="urn:microsoft.com/office/officeart/2005/8/layout/hList1"/>
    <dgm:cxn modelId="{A5970B82-E2C9-4545-906F-44B028F97D81}" type="presParOf" srcId="{B1E31CAF-1ED1-2F4F-8B33-A6F57A69FE81}" destId="{E0C26E0B-D23B-FF4B-A02A-5657B5813553}" srcOrd="2" destOrd="0" presId="urn:microsoft.com/office/officeart/2005/8/layout/hList1"/>
    <dgm:cxn modelId="{284B46AE-02A8-D547-8637-B376B9328F2D}" type="presParOf" srcId="{E0C26E0B-D23B-FF4B-A02A-5657B5813553}" destId="{A69A1AA9-B679-3F4A-9E47-3A990364BB88}" srcOrd="0" destOrd="0" presId="urn:microsoft.com/office/officeart/2005/8/layout/hList1"/>
    <dgm:cxn modelId="{304CF5BC-4B6B-4748-BD22-0E865572B9BD}" type="presParOf" srcId="{E0C26E0B-D23B-FF4B-A02A-5657B5813553}" destId="{136149D6-245E-7B48-9427-F984228F685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C7AFF3-AA25-4A76-B305-D292CE3EA00E}" type="doc">
      <dgm:prSet loTypeId="urn:microsoft.com/office/officeart/2008/layout/PictureAccentList" loCatId="process" qsTypeId="urn:microsoft.com/office/officeart/2005/8/quickstyle/simple4" qsCatId="simple" csTypeId="urn:microsoft.com/office/officeart/2005/8/colors/colorful1" csCatId="colorful" phldr="1"/>
      <dgm:spPr/>
      <dgm:t>
        <a:bodyPr/>
        <a:lstStyle/>
        <a:p>
          <a:endParaRPr lang="en-US"/>
        </a:p>
      </dgm:t>
    </dgm:pt>
    <dgm:pt modelId="{AA012033-D67D-4ECD-89F8-C5AAF3F1D492}">
      <dgm:prSet/>
      <dgm:spPr/>
      <dgm:t>
        <a:bodyPr/>
        <a:lstStyle/>
        <a:p>
          <a:r>
            <a:rPr lang="en-US" dirty="0"/>
            <a:t>Property rights can emerge from three factors: </a:t>
          </a:r>
        </a:p>
      </dgm:t>
    </dgm:pt>
    <dgm:pt modelId="{B4C68E58-89CB-4BA3-B29D-C248E65B4230}" type="parTrans" cxnId="{DC614D88-D76B-4750-8376-72B117586675}">
      <dgm:prSet/>
      <dgm:spPr/>
      <dgm:t>
        <a:bodyPr/>
        <a:lstStyle/>
        <a:p>
          <a:endParaRPr lang="en-US"/>
        </a:p>
      </dgm:t>
    </dgm:pt>
    <dgm:pt modelId="{127548AE-671F-4C9E-B45F-81451B9A32F3}" type="sibTrans" cxnId="{DC614D88-D76B-4750-8376-72B117586675}">
      <dgm:prSet/>
      <dgm:spPr/>
      <dgm:t>
        <a:bodyPr/>
        <a:lstStyle/>
        <a:p>
          <a:endParaRPr lang="en-US"/>
        </a:p>
      </dgm:t>
    </dgm:pt>
    <dgm:pt modelId="{2D0BD96F-F3D4-4651-B0DA-2FAB5679BD05}">
      <dgm:prSet/>
      <dgm:spPr/>
      <dgm:t>
        <a:bodyPr/>
        <a:lstStyle/>
        <a:p>
          <a:r>
            <a:rPr lang="en-US" dirty="0">
              <a:solidFill>
                <a:schemeClr val="tx1"/>
              </a:solidFill>
            </a:rPr>
            <a:t>Shifts in relative prices</a:t>
          </a:r>
        </a:p>
      </dgm:t>
    </dgm:pt>
    <dgm:pt modelId="{08DC2D21-160B-460A-9D42-0C1AFE4E46E1}" type="parTrans" cxnId="{CA3092D5-008F-48BC-AB4E-A2AAADDDEF4D}">
      <dgm:prSet/>
      <dgm:spPr/>
      <dgm:t>
        <a:bodyPr/>
        <a:lstStyle/>
        <a:p>
          <a:endParaRPr lang="en-US"/>
        </a:p>
      </dgm:t>
    </dgm:pt>
    <dgm:pt modelId="{1558A659-3893-4729-8BD9-DA6341E3F2C2}" type="sibTrans" cxnId="{CA3092D5-008F-48BC-AB4E-A2AAADDDEF4D}">
      <dgm:prSet/>
      <dgm:spPr/>
      <dgm:t>
        <a:bodyPr/>
        <a:lstStyle/>
        <a:p>
          <a:endParaRPr lang="en-US"/>
        </a:p>
      </dgm:t>
    </dgm:pt>
    <dgm:pt modelId="{018588E6-6128-4167-B7DE-4489B772564C}">
      <dgm:prSet/>
      <dgm:spPr/>
      <dgm:t>
        <a:bodyPr/>
        <a:lstStyle/>
        <a:p>
          <a:r>
            <a:rPr lang="en-US" dirty="0"/>
            <a:t>Changes in production and enforcement technology</a:t>
          </a:r>
        </a:p>
      </dgm:t>
    </dgm:pt>
    <dgm:pt modelId="{9CBF842C-1BBD-4364-B021-AC2D81797B12}" type="parTrans" cxnId="{39C82E57-9D4D-45FA-9704-43A56811CB4E}">
      <dgm:prSet/>
      <dgm:spPr/>
      <dgm:t>
        <a:bodyPr/>
        <a:lstStyle/>
        <a:p>
          <a:endParaRPr lang="en-US"/>
        </a:p>
      </dgm:t>
    </dgm:pt>
    <dgm:pt modelId="{6FC4F88A-5A7F-4DA0-BBEE-F1FF383BB819}" type="sibTrans" cxnId="{39C82E57-9D4D-45FA-9704-43A56811CB4E}">
      <dgm:prSet/>
      <dgm:spPr/>
      <dgm:t>
        <a:bodyPr/>
        <a:lstStyle/>
        <a:p>
          <a:endParaRPr lang="en-US"/>
        </a:p>
      </dgm:t>
    </dgm:pt>
    <dgm:pt modelId="{DF823564-CB45-4C11-A725-D077FAE0C540}">
      <dgm:prSet/>
      <dgm:spPr/>
      <dgm:t>
        <a:bodyPr/>
        <a:lstStyle/>
        <a:p>
          <a:r>
            <a:rPr lang="en-US" dirty="0">
              <a:solidFill>
                <a:schemeClr val="tx1"/>
              </a:solidFill>
            </a:rPr>
            <a:t>Shifts in preferences and other political parameters</a:t>
          </a:r>
        </a:p>
      </dgm:t>
    </dgm:pt>
    <dgm:pt modelId="{6D2DD7BB-29ED-420F-AB0A-A8E14A54D86B}" type="parTrans" cxnId="{30BEDFC4-CDED-4D32-A041-DBC8D85770C2}">
      <dgm:prSet/>
      <dgm:spPr/>
      <dgm:t>
        <a:bodyPr/>
        <a:lstStyle/>
        <a:p>
          <a:endParaRPr lang="en-US"/>
        </a:p>
      </dgm:t>
    </dgm:pt>
    <dgm:pt modelId="{19530E57-FBB6-4633-8330-2E13C2C2C596}" type="sibTrans" cxnId="{30BEDFC4-CDED-4D32-A041-DBC8D85770C2}">
      <dgm:prSet/>
      <dgm:spPr/>
      <dgm:t>
        <a:bodyPr/>
        <a:lstStyle/>
        <a:p>
          <a:endParaRPr lang="en-US"/>
        </a:p>
      </dgm:t>
    </dgm:pt>
    <dgm:pt modelId="{BB6311DC-ADC6-9D4B-B95D-2576B132548B}" type="pres">
      <dgm:prSet presAssocID="{7CC7AFF3-AA25-4A76-B305-D292CE3EA00E}" presName="layout" presStyleCnt="0">
        <dgm:presLayoutVars>
          <dgm:chMax/>
          <dgm:chPref/>
          <dgm:dir/>
          <dgm:animOne val="branch"/>
          <dgm:animLvl val="lvl"/>
          <dgm:resizeHandles/>
        </dgm:presLayoutVars>
      </dgm:prSet>
      <dgm:spPr/>
    </dgm:pt>
    <dgm:pt modelId="{F2DB929D-5FC8-2846-A90E-5BEC6F702FAF}" type="pres">
      <dgm:prSet presAssocID="{AA012033-D67D-4ECD-89F8-C5AAF3F1D492}" presName="root" presStyleCnt="0">
        <dgm:presLayoutVars>
          <dgm:chMax/>
          <dgm:chPref val="4"/>
        </dgm:presLayoutVars>
      </dgm:prSet>
      <dgm:spPr/>
    </dgm:pt>
    <dgm:pt modelId="{AF0212E8-3830-414B-B3C3-F5120D632E99}" type="pres">
      <dgm:prSet presAssocID="{AA012033-D67D-4ECD-89F8-C5AAF3F1D492}" presName="rootComposite" presStyleCnt="0">
        <dgm:presLayoutVars/>
      </dgm:prSet>
      <dgm:spPr/>
    </dgm:pt>
    <dgm:pt modelId="{5928F097-F995-D746-919B-9DE636F1DD1A}" type="pres">
      <dgm:prSet presAssocID="{AA012033-D67D-4ECD-89F8-C5AAF3F1D492}" presName="rootText" presStyleLbl="node0" presStyleIdx="0" presStyleCnt="1">
        <dgm:presLayoutVars>
          <dgm:chMax/>
          <dgm:chPref val="4"/>
        </dgm:presLayoutVars>
      </dgm:prSet>
      <dgm:spPr/>
    </dgm:pt>
    <dgm:pt modelId="{EC0F2A2D-8237-F84B-8959-3431210C1286}" type="pres">
      <dgm:prSet presAssocID="{AA012033-D67D-4ECD-89F8-C5AAF3F1D492}" presName="childShape" presStyleCnt="0">
        <dgm:presLayoutVars>
          <dgm:chMax val="0"/>
          <dgm:chPref val="0"/>
        </dgm:presLayoutVars>
      </dgm:prSet>
      <dgm:spPr/>
    </dgm:pt>
    <dgm:pt modelId="{82C0C6C0-8462-314D-8678-CC24681DAB5A}" type="pres">
      <dgm:prSet presAssocID="{2D0BD96F-F3D4-4651-B0DA-2FAB5679BD05}" presName="childComposite" presStyleCnt="0">
        <dgm:presLayoutVars>
          <dgm:chMax val="0"/>
          <dgm:chPref val="0"/>
        </dgm:presLayoutVars>
      </dgm:prSet>
      <dgm:spPr/>
    </dgm:pt>
    <dgm:pt modelId="{47F48E82-BB58-1E45-9999-14425DC211F8}" type="pres">
      <dgm:prSet presAssocID="{2D0BD96F-F3D4-4651-B0DA-2FAB5679BD05}" presName="Image" presStyleLbl="node1" presStyleIdx="0" presStyleCnt="3"/>
      <dgm:spPr>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dgm:spPr>
    </dgm:pt>
    <dgm:pt modelId="{A8390BD5-8295-0A49-8651-6A021D1F2F6A}" type="pres">
      <dgm:prSet presAssocID="{2D0BD96F-F3D4-4651-B0DA-2FAB5679BD05}" presName="childText" presStyleLbl="lnNode1" presStyleIdx="0" presStyleCnt="3">
        <dgm:presLayoutVars>
          <dgm:chMax val="0"/>
          <dgm:chPref val="0"/>
          <dgm:bulletEnabled val="1"/>
        </dgm:presLayoutVars>
      </dgm:prSet>
      <dgm:spPr/>
    </dgm:pt>
    <dgm:pt modelId="{5F5DCDCB-10D2-994F-A68A-2816538322A2}" type="pres">
      <dgm:prSet presAssocID="{018588E6-6128-4167-B7DE-4489B772564C}" presName="childComposite" presStyleCnt="0">
        <dgm:presLayoutVars>
          <dgm:chMax val="0"/>
          <dgm:chPref val="0"/>
        </dgm:presLayoutVars>
      </dgm:prSet>
      <dgm:spPr/>
    </dgm:pt>
    <dgm:pt modelId="{E2B62A61-E1B9-C44E-B95A-DCF040A08734}" type="pres">
      <dgm:prSet presAssocID="{018588E6-6128-4167-B7DE-4489B772564C}" presName="Image" presStyleLbl="node1" presStyleIdx="1" presStyleCnt="3"/>
      <dgm:spPr>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dgm:spPr>
    </dgm:pt>
    <dgm:pt modelId="{DDDA2F30-2D65-6A4D-BF17-580F54744D80}" type="pres">
      <dgm:prSet presAssocID="{018588E6-6128-4167-B7DE-4489B772564C}" presName="childText" presStyleLbl="lnNode1" presStyleIdx="1" presStyleCnt="3">
        <dgm:presLayoutVars>
          <dgm:chMax val="0"/>
          <dgm:chPref val="0"/>
          <dgm:bulletEnabled val="1"/>
        </dgm:presLayoutVars>
      </dgm:prSet>
      <dgm:spPr/>
    </dgm:pt>
    <dgm:pt modelId="{E6D20192-FD77-C247-B9D9-EDB13BD7D09D}" type="pres">
      <dgm:prSet presAssocID="{DF823564-CB45-4C11-A725-D077FAE0C540}" presName="childComposite" presStyleCnt="0">
        <dgm:presLayoutVars>
          <dgm:chMax val="0"/>
          <dgm:chPref val="0"/>
        </dgm:presLayoutVars>
      </dgm:prSet>
      <dgm:spPr/>
    </dgm:pt>
    <dgm:pt modelId="{BA4B11CA-669C-514F-9A3A-379248BC5BFE}" type="pres">
      <dgm:prSet presAssocID="{DF823564-CB45-4C11-A725-D077FAE0C540}" presName="Image" presStyleLbl="node1" presStyleIdx="2" presStyleCnt="3"/>
      <dgm:spPr>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dgm:spPr>
    </dgm:pt>
    <dgm:pt modelId="{B092C6A1-DEBC-7C40-8368-1E778EF36D8D}" type="pres">
      <dgm:prSet presAssocID="{DF823564-CB45-4C11-A725-D077FAE0C540}" presName="childText" presStyleLbl="lnNode1" presStyleIdx="2" presStyleCnt="3">
        <dgm:presLayoutVars>
          <dgm:chMax val="0"/>
          <dgm:chPref val="0"/>
          <dgm:bulletEnabled val="1"/>
        </dgm:presLayoutVars>
      </dgm:prSet>
      <dgm:spPr/>
    </dgm:pt>
  </dgm:ptLst>
  <dgm:cxnLst>
    <dgm:cxn modelId="{159B5E1E-9AF5-6943-A2EE-653798632BBD}" type="presOf" srcId="{2D0BD96F-F3D4-4651-B0DA-2FAB5679BD05}" destId="{A8390BD5-8295-0A49-8651-6A021D1F2F6A}" srcOrd="0" destOrd="0" presId="urn:microsoft.com/office/officeart/2008/layout/PictureAccentList"/>
    <dgm:cxn modelId="{0D30C629-97B2-D644-A5C8-C26736FA223D}" type="presOf" srcId="{AA012033-D67D-4ECD-89F8-C5AAF3F1D492}" destId="{5928F097-F995-D746-919B-9DE636F1DD1A}" srcOrd="0" destOrd="0" presId="urn:microsoft.com/office/officeart/2008/layout/PictureAccentList"/>
    <dgm:cxn modelId="{4C47A552-A05B-9447-A2BA-3602DEB6B92B}" type="presOf" srcId="{DF823564-CB45-4C11-A725-D077FAE0C540}" destId="{B092C6A1-DEBC-7C40-8368-1E778EF36D8D}" srcOrd="0" destOrd="0" presId="urn:microsoft.com/office/officeart/2008/layout/PictureAccentList"/>
    <dgm:cxn modelId="{39C82E57-9D4D-45FA-9704-43A56811CB4E}" srcId="{AA012033-D67D-4ECD-89F8-C5AAF3F1D492}" destId="{018588E6-6128-4167-B7DE-4489B772564C}" srcOrd="1" destOrd="0" parTransId="{9CBF842C-1BBD-4364-B021-AC2D81797B12}" sibTransId="{6FC4F88A-5A7F-4DA0-BBEE-F1FF383BB819}"/>
    <dgm:cxn modelId="{DC614D88-D76B-4750-8376-72B117586675}" srcId="{7CC7AFF3-AA25-4A76-B305-D292CE3EA00E}" destId="{AA012033-D67D-4ECD-89F8-C5AAF3F1D492}" srcOrd="0" destOrd="0" parTransId="{B4C68E58-89CB-4BA3-B29D-C248E65B4230}" sibTransId="{127548AE-671F-4C9E-B45F-81451B9A32F3}"/>
    <dgm:cxn modelId="{30BEDFC4-CDED-4D32-A041-DBC8D85770C2}" srcId="{AA012033-D67D-4ECD-89F8-C5AAF3F1D492}" destId="{DF823564-CB45-4C11-A725-D077FAE0C540}" srcOrd="2" destOrd="0" parTransId="{6D2DD7BB-29ED-420F-AB0A-A8E14A54D86B}" sibTransId="{19530E57-FBB6-4633-8330-2E13C2C2C596}"/>
    <dgm:cxn modelId="{FCBBBAC6-1D8D-B749-BF31-EC330F8152BB}" type="presOf" srcId="{018588E6-6128-4167-B7DE-4489B772564C}" destId="{DDDA2F30-2D65-6A4D-BF17-580F54744D80}" srcOrd="0" destOrd="0" presId="urn:microsoft.com/office/officeart/2008/layout/PictureAccentList"/>
    <dgm:cxn modelId="{CA3092D5-008F-48BC-AB4E-A2AAADDDEF4D}" srcId="{AA012033-D67D-4ECD-89F8-C5AAF3F1D492}" destId="{2D0BD96F-F3D4-4651-B0DA-2FAB5679BD05}" srcOrd="0" destOrd="0" parTransId="{08DC2D21-160B-460A-9D42-0C1AFE4E46E1}" sibTransId="{1558A659-3893-4729-8BD9-DA6341E3F2C2}"/>
    <dgm:cxn modelId="{0C1F10FA-73C6-BA44-AC4B-09293327A030}" type="presOf" srcId="{7CC7AFF3-AA25-4A76-B305-D292CE3EA00E}" destId="{BB6311DC-ADC6-9D4B-B95D-2576B132548B}" srcOrd="0" destOrd="0" presId="urn:microsoft.com/office/officeart/2008/layout/PictureAccentList"/>
    <dgm:cxn modelId="{715E690B-87F6-3446-8032-BA339FF667E6}" type="presParOf" srcId="{BB6311DC-ADC6-9D4B-B95D-2576B132548B}" destId="{F2DB929D-5FC8-2846-A90E-5BEC6F702FAF}" srcOrd="0" destOrd="0" presId="urn:microsoft.com/office/officeart/2008/layout/PictureAccentList"/>
    <dgm:cxn modelId="{4491B9C6-D0B7-9A42-B8CF-5BA699198201}" type="presParOf" srcId="{F2DB929D-5FC8-2846-A90E-5BEC6F702FAF}" destId="{AF0212E8-3830-414B-B3C3-F5120D632E99}" srcOrd="0" destOrd="0" presId="urn:microsoft.com/office/officeart/2008/layout/PictureAccentList"/>
    <dgm:cxn modelId="{4C97B0A2-3BFB-364C-9A3C-BEB49F455010}" type="presParOf" srcId="{AF0212E8-3830-414B-B3C3-F5120D632E99}" destId="{5928F097-F995-D746-919B-9DE636F1DD1A}" srcOrd="0" destOrd="0" presId="urn:microsoft.com/office/officeart/2008/layout/PictureAccentList"/>
    <dgm:cxn modelId="{BE326113-8B68-674E-AE86-5374C5CF65CB}" type="presParOf" srcId="{F2DB929D-5FC8-2846-A90E-5BEC6F702FAF}" destId="{EC0F2A2D-8237-F84B-8959-3431210C1286}" srcOrd="1" destOrd="0" presId="urn:microsoft.com/office/officeart/2008/layout/PictureAccentList"/>
    <dgm:cxn modelId="{244E1ED2-E03E-E34E-BB8A-703F5F67DA2D}" type="presParOf" srcId="{EC0F2A2D-8237-F84B-8959-3431210C1286}" destId="{82C0C6C0-8462-314D-8678-CC24681DAB5A}" srcOrd="0" destOrd="0" presId="urn:microsoft.com/office/officeart/2008/layout/PictureAccentList"/>
    <dgm:cxn modelId="{C24EE953-DF71-1745-B464-3951BB07C632}" type="presParOf" srcId="{82C0C6C0-8462-314D-8678-CC24681DAB5A}" destId="{47F48E82-BB58-1E45-9999-14425DC211F8}" srcOrd="0" destOrd="0" presId="urn:microsoft.com/office/officeart/2008/layout/PictureAccentList"/>
    <dgm:cxn modelId="{F5E44939-1817-804B-B51D-3874F1FB416C}" type="presParOf" srcId="{82C0C6C0-8462-314D-8678-CC24681DAB5A}" destId="{A8390BD5-8295-0A49-8651-6A021D1F2F6A}" srcOrd="1" destOrd="0" presId="urn:microsoft.com/office/officeart/2008/layout/PictureAccentList"/>
    <dgm:cxn modelId="{03F4188E-C067-E146-8EF4-0005BB565549}" type="presParOf" srcId="{EC0F2A2D-8237-F84B-8959-3431210C1286}" destId="{5F5DCDCB-10D2-994F-A68A-2816538322A2}" srcOrd="1" destOrd="0" presId="urn:microsoft.com/office/officeart/2008/layout/PictureAccentList"/>
    <dgm:cxn modelId="{CA1E0DCD-D082-BF43-88B8-8954A66B5C93}" type="presParOf" srcId="{5F5DCDCB-10D2-994F-A68A-2816538322A2}" destId="{E2B62A61-E1B9-C44E-B95A-DCF040A08734}" srcOrd="0" destOrd="0" presId="urn:microsoft.com/office/officeart/2008/layout/PictureAccentList"/>
    <dgm:cxn modelId="{2D57658A-77DE-0542-9A9B-031F08835E8B}" type="presParOf" srcId="{5F5DCDCB-10D2-994F-A68A-2816538322A2}" destId="{DDDA2F30-2D65-6A4D-BF17-580F54744D80}" srcOrd="1" destOrd="0" presId="urn:microsoft.com/office/officeart/2008/layout/PictureAccentList"/>
    <dgm:cxn modelId="{3A529F5C-B6BF-A940-A936-1F7E9ABC58D4}" type="presParOf" srcId="{EC0F2A2D-8237-F84B-8959-3431210C1286}" destId="{E6D20192-FD77-C247-B9D9-EDB13BD7D09D}" srcOrd="2" destOrd="0" presId="urn:microsoft.com/office/officeart/2008/layout/PictureAccentList"/>
    <dgm:cxn modelId="{E808C576-2CA3-E94A-AB4C-1E857E402E9D}" type="presParOf" srcId="{E6D20192-FD77-C247-B9D9-EDB13BD7D09D}" destId="{BA4B11CA-669C-514F-9A3A-379248BC5BFE}" srcOrd="0" destOrd="0" presId="urn:microsoft.com/office/officeart/2008/layout/PictureAccentList"/>
    <dgm:cxn modelId="{EFAF87F1-0995-BC44-ADD1-43049B19EAF4}" type="presParOf" srcId="{E6D20192-FD77-C247-B9D9-EDB13BD7D09D}" destId="{B092C6A1-DEBC-7C40-8368-1E778EF36D8D}"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CCDE9-6A0E-A245-A668-FBACD9313DAE}">
      <dsp:nvSpPr>
        <dsp:cNvPr id="0" name=""/>
        <dsp:cNvSpPr/>
      </dsp:nvSpPr>
      <dsp:spPr>
        <a:xfrm>
          <a:off x="0" y="378"/>
          <a:ext cx="102615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6F310-3718-D448-92B1-1A20799A1AB1}">
      <dsp:nvSpPr>
        <dsp:cNvPr id="0" name=""/>
        <dsp:cNvSpPr/>
      </dsp:nvSpPr>
      <dsp:spPr>
        <a:xfrm>
          <a:off x="0" y="378"/>
          <a:ext cx="10261599" cy="620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1. </a:t>
          </a:r>
          <a:r>
            <a:rPr lang="en-US" sz="2700" i="1" kern="1200" dirty="0"/>
            <a:t>Contracting Property Rights </a:t>
          </a:r>
          <a:r>
            <a:rPr lang="en-US" sz="2700" kern="1200" dirty="0"/>
            <a:t>(</a:t>
          </a:r>
          <a:r>
            <a:rPr lang="en-US" sz="2700" i="1" kern="1200" dirty="0"/>
            <a:t>Libecap, 1989</a:t>
          </a:r>
          <a:r>
            <a:rPr lang="en-US" sz="2700" kern="1200" dirty="0"/>
            <a:t>)</a:t>
          </a:r>
        </a:p>
      </dsp:txBody>
      <dsp:txXfrm>
        <a:off x="0" y="378"/>
        <a:ext cx="10261599" cy="620243"/>
      </dsp:txXfrm>
    </dsp:sp>
    <dsp:sp modelId="{000CC701-37AB-5549-B838-C75CF2429099}">
      <dsp:nvSpPr>
        <dsp:cNvPr id="0" name=""/>
        <dsp:cNvSpPr/>
      </dsp:nvSpPr>
      <dsp:spPr>
        <a:xfrm>
          <a:off x="0" y="620622"/>
          <a:ext cx="1026159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0FBB2-C1A0-3C4C-8E93-1EB7441B6669}">
      <dsp:nvSpPr>
        <dsp:cNvPr id="0" name=""/>
        <dsp:cNvSpPr/>
      </dsp:nvSpPr>
      <dsp:spPr>
        <a:xfrm>
          <a:off x="0" y="620622"/>
          <a:ext cx="10261599" cy="620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2. </a:t>
          </a:r>
          <a:r>
            <a:rPr lang="en-US" sz="2700" i="1" kern="1200" dirty="0"/>
            <a:t>Institutions, Institutional Change, and Economic Performance </a:t>
          </a:r>
          <a:r>
            <a:rPr lang="en-US" sz="2700" kern="1200" dirty="0"/>
            <a:t>(North, 1990)</a:t>
          </a:r>
        </a:p>
      </dsp:txBody>
      <dsp:txXfrm>
        <a:off x="0" y="620622"/>
        <a:ext cx="10261599" cy="620243"/>
      </dsp:txXfrm>
    </dsp:sp>
    <dsp:sp modelId="{038B661B-33F1-6B49-914F-0E0D3DAC3032}">
      <dsp:nvSpPr>
        <dsp:cNvPr id="0" name=""/>
        <dsp:cNvSpPr/>
      </dsp:nvSpPr>
      <dsp:spPr>
        <a:xfrm>
          <a:off x="0" y="1240865"/>
          <a:ext cx="1026159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1C5BF-DDD9-B642-9294-292C2B44857C}">
      <dsp:nvSpPr>
        <dsp:cNvPr id="0" name=""/>
        <dsp:cNvSpPr/>
      </dsp:nvSpPr>
      <dsp:spPr>
        <a:xfrm>
          <a:off x="0" y="1240865"/>
          <a:ext cx="10261599" cy="620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3. </a:t>
          </a:r>
          <a:r>
            <a:rPr lang="en-US" sz="2700" i="1" kern="1200" dirty="0"/>
            <a:t>An Economic Analysis of Property Rights </a:t>
          </a:r>
          <a:r>
            <a:rPr lang="en-US" sz="2700" kern="1200" dirty="0"/>
            <a:t>(Barzel, 1989)</a:t>
          </a:r>
        </a:p>
      </dsp:txBody>
      <dsp:txXfrm>
        <a:off x="0" y="1240865"/>
        <a:ext cx="10261599" cy="620243"/>
      </dsp:txXfrm>
    </dsp:sp>
    <dsp:sp modelId="{6C67BEAD-DA22-4C44-9ED6-6669BA7987F5}">
      <dsp:nvSpPr>
        <dsp:cNvPr id="0" name=""/>
        <dsp:cNvSpPr/>
      </dsp:nvSpPr>
      <dsp:spPr>
        <a:xfrm>
          <a:off x="0" y="1861109"/>
          <a:ext cx="1026159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C975D4-EFF9-0643-A172-D1D26C09A966}">
      <dsp:nvSpPr>
        <dsp:cNvPr id="0" name=""/>
        <dsp:cNvSpPr/>
      </dsp:nvSpPr>
      <dsp:spPr>
        <a:xfrm>
          <a:off x="0" y="1861109"/>
          <a:ext cx="10261599" cy="620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4. Economic Behavior and Institutions (Eggertsson, 1990)</a:t>
          </a:r>
        </a:p>
      </dsp:txBody>
      <dsp:txXfrm>
        <a:off x="0" y="1861109"/>
        <a:ext cx="10261599" cy="620243"/>
      </dsp:txXfrm>
    </dsp:sp>
    <dsp:sp modelId="{33B8E72B-F6AB-0141-8986-F1F51201F452}">
      <dsp:nvSpPr>
        <dsp:cNvPr id="0" name=""/>
        <dsp:cNvSpPr/>
      </dsp:nvSpPr>
      <dsp:spPr>
        <a:xfrm>
          <a:off x="0" y="2481352"/>
          <a:ext cx="1026159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3A7DC2-A17F-F049-9324-11412CA26F9A}">
      <dsp:nvSpPr>
        <dsp:cNvPr id="0" name=""/>
        <dsp:cNvSpPr/>
      </dsp:nvSpPr>
      <dsp:spPr>
        <a:xfrm>
          <a:off x="0" y="2481352"/>
          <a:ext cx="10261599" cy="620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5</a:t>
          </a:r>
          <a:r>
            <a:rPr lang="en-US" sz="2700" i="1" kern="1200" dirty="0"/>
            <a:t>. Firms, Contracts, and Financial Structure </a:t>
          </a:r>
          <a:r>
            <a:rPr lang="en-US" sz="2700" kern="1200" dirty="0"/>
            <a:t>(Hart, 1995)</a:t>
          </a:r>
        </a:p>
      </dsp:txBody>
      <dsp:txXfrm>
        <a:off x="0" y="2481352"/>
        <a:ext cx="10261599" cy="6202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1C923-EBC7-6548-8BEE-BD7C7AB25566}">
      <dsp:nvSpPr>
        <dsp:cNvPr id="0" name=""/>
        <dsp:cNvSpPr/>
      </dsp:nvSpPr>
      <dsp:spPr>
        <a:xfrm>
          <a:off x="0" y="52619"/>
          <a:ext cx="10885713" cy="810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All else being equal, the greater the size of the anticipated aggregate economic benefits of institutional change the more likely new property rights will be sought and adopted. </a:t>
          </a:r>
        </a:p>
      </dsp:txBody>
      <dsp:txXfrm>
        <a:off x="39580" y="92199"/>
        <a:ext cx="10806553" cy="731649"/>
      </dsp:txXfrm>
    </dsp:sp>
    <dsp:sp modelId="{DE27648B-00F3-6741-A2CF-B1773AA361CE}">
      <dsp:nvSpPr>
        <dsp:cNvPr id="0" name=""/>
        <dsp:cNvSpPr/>
      </dsp:nvSpPr>
      <dsp:spPr>
        <a:xfrm>
          <a:off x="0" y="923909"/>
          <a:ext cx="10885713" cy="810809"/>
        </a:xfrm>
        <a:prstGeom prst="roundRect">
          <a:avLst/>
        </a:prstGeom>
        <a:solidFill>
          <a:schemeClr val="accent2">
            <a:hueOff val="-2587972"/>
            <a:satOff val="11465"/>
            <a:lumOff val="-4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The larger the number of competing interest groups, the more likely distributional conflicts will block or delay institutional change. </a:t>
          </a:r>
        </a:p>
      </dsp:txBody>
      <dsp:txXfrm>
        <a:off x="39580" y="963489"/>
        <a:ext cx="10806553" cy="731649"/>
      </dsp:txXfrm>
    </dsp:sp>
    <dsp:sp modelId="{4B3591BC-4023-D34D-92C9-032D2BC2716B}">
      <dsp:nvSpPr>
        <dsp:cNvPr id="0" name=""/>
        <dsp:cNvSpPr/>
      </dsp:nvSpPr>
      <dsp:spPr>
        <a:xfrm>
          <a:off x="0" y="1824229"/>
          <a:ext cx="10885713" cy="810809"/>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The greater the heterogeneity of competing interest groups, the more likely distributional conflicts will block or delay institutional change. </a:t>
          </a:r>
        </a:p>
      </dsp:txBody>
      <dsp:txXfrm>
        <a:off x="39580" y="1863809"/>
        <a:ext cx="10806553" cy="731649"/>
      </dsp:txXfrm>
    </dsp:sp>
    <dsp:sp modelId="{6076B53B-630F-0A4C-BF34-39889B27D5CA}">
      <dsp:nvSpPr>
        <dsp:cNvPr id="0" name=""/>
        <dsp:cNvSpPr/>
      </dsp:nvSpPr>
      <dsp:spPr>
        <a:xfrm>
          <a:off x="0" y="2681003"/>
          <a:ext cx="10885713" cy="810809"/>
        </a:xfrm>
        <a:prstGeom prst="roundRect">
          <a:avLst/>
        </a:prstGeom>
        <a:solidFill>
          <a:schemeClr val="accent2">
            <a:hueOff val="-7763915"/>
            <a:satOff val="34394"/>
            <a:lumOff val="-126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Distributional conflicts will be intensified if there are known serious information asymmetries among competing parties regarding the evaluation of individual claims. </a:t>
          </a:r>
        </a:p>
      </dsp:txBody>
      <dsp:txXfrm>
        <a:off x="39580" y="2720583"/>
        <a:ext cx="10806553" cy="731649"/>
      </dsp:txXfrm>
    </dsp:sp>
    <dsp:sp modelId="{2173A2DB-2146-F04C-9F6C-91C3EA153478}">
      <dsp:nvSpPr>
        <dsp:cNvPr id="0" name=""/>
        <dsp:cNvSpPr/>
      </dsp:nvSpPr>
      <dsp:spPr>
        <a:xfrm>
          <a:off x="0" y="3537780"/>
          <a:ext cx="10885713" cy="810809"/>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greater the concentration of wealth under the proposed property right, the greater likelihood of political opposition and the less likely institutional change without modification by politicians.</a:t>
          </a:r>
        </a:p>
      </dsp:txBody>
      <dsp:txXfrm>
        <a:off x="39580" y="3577360"/>
        <a:ext cx="10806553" cy="731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F8F15-0565-6442-B106-CB624E615F89}">
      <dsp:nvSpPr>
        <dsp:cNvPr id="0" name=""/>
        <dsp:cNvSpPr/>
      </dsp:nvSpPr>
      <dsp:spPr>
        <a:xfrm>
          <a:off x="0" y="502223"/>
          <a:ext cx="6151562" cy="20426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History matters not just because we can learn from the past but also because the present and the future are connected to the past by the continuity of society’s institutions.</a:t>
          </a:r>
        </a:p>
      </dsp:txBody>
      <dsp:txXfrm>
        <a:off x="99712" y="601935"/>
        <a:ext cx="5952138" cy="1843177"/>
      </dsp:txXfrm>
    </dsp:sp>
    <dsp:sp modelId="{2E7F08CB-306A-2045-BB80-761E3038B03E}">
      <dsp:nvSpPr>
        <dsp:cNvPr id="0" name=""/>
        <dsp:cNvSpPr/>
      </dsp:nvSpPr>
      <dsp:spPr>
        <a:xfrm>
          <a:off x="0" y="2732025"/>
          <a:ext cx="6151562" cy="2042601"/>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North wants to provide an analytical framework to integrate institutional analysis into economics and economic history while understanding historical change.</a:t>
          </a:r>
        </a:p>
      </dsp:txBody>
      <dsp:txXfrm>
        <a:off x="99712" y="2831737"/>
        <a:ext cx="5952138" cy="18431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0CA03-C7B2-3841-ACDF-9B66C4455759}">
      <dsp:nvSpPr>
        <dsp:cNvPr id="0" name=""/>
        <dsp:cNvSpPr/>
      </dsp:nvSpPr>
      <dsp:spPr>
        <a:xfrm>
          <a:off x="560614" y="0"/>
          <a:ext cx="12173855" cy="4869542"/>
        </a:xfrm>
        <a:prstGeom prst="leftRightRibb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EB80F-1F08-EC41-9A2C-E4F609E4AC8C}">
      <dsp:nvSpPr>
        <dsp:cNvPr id="0" name=""/>
        <dsp:cNvSpPr/>
      </dsp:nvSpPr>
      <dsp:spPr>
        <a:xfrm>
          <a:off x="2021477" y="852169"/>
          <a:ext cx="4017372" cy="238607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l" defTabSz="1155700">
            <a:lnSpc>
              <a:spcPct val="90000"/>
            </a:lnSpc>
            <a:spcBef>
              <a:spcPct val="0"/>
            </a:spcBef>
            <a:spcAft>
              <a:spcPct val="35000"/>
            </a:spcAft>
            <a:buNone/>
          </a:pPr>
          <a:r>
            <a:rPr lang="en-US" sz="2600" kern="1200" dirty="0">
              <a:highlight>
                <a:srgbClr val="008080"/>
              </a:highlight>
            </a:rPr>
            <a:t>Institutional</a:t>
          </a:r>
          <a:r>
            <a:rPr lang="en-US" sz="2600" kern="1200" dirty="0"/>
            <a:t> framework influences: </a:t>
          </a:r>
        </a:p>
        <a:p>
          <a:pPr marL="228600" lvl="1" indent="-228600" algn="l" defTabSz="889000">
            <a:lnSpc>
              <a:spcPct val="90000"/>
            </a:lnSpc>
            <a:spcBef>
              <a:spcPct val="0"/>
            </a:spcBef>
            <a:spcAft>
              <a:spcPct val="15000"/>
            </a:spcAft>
            <a:buChar char="•"/>
          </a:pPr>
          <a:r>
            <a:rPr lang="en-US" sz="2000" kern="1200" dirty="0"/>
            <a:t>What organizations come into existence</a:t>
          </a:r>
        </a:p>
        <a:p>
          <a:pPr marL="228600" lvl="1" indent="-228600" algn="l" defTabSz="889000">
            <a:lnSpc>
              <a:spcPct val="90000"/>
            </a:lnSpc>
            <a:spcBef>
              <a:spcPct val="0"/>
            </a:spcBef>
            <a:spcAft>
              <a:spcPct val="15000"/>
            </a:spcAft>
            <a:buChar char="•"/>
          </a:pPr>
          <a:r>
            <a:rPr lang="en-US" sz="2000" kern="1200" dirty="0"/>
            <a:t>How organizations evolve</a:t>
          </a:r>
        </a:p>
      </dsp:txBody>
      <dsp:txXfrm>
        <a:off x="2021477" y="852169"/>
        <a:ext cx="4017372" cy="2386075"/>
      </dsp:txXfrm>
    </dsp:sp>
    <dsp:sp modelId="{26FAD5AF-28F1-EC4A-9306-13115B760672}">
      <dsp:nvSpPr>
        <dsp:cNvPr id="0" name=""/>
        <dsp:cNvSpPr/>
      </dsp:nvSpPr>
      <dsp:spPr>
        <a:xfrm>
          <a:off x="6647542" y="1631296"/>
          <a:ext cx="4747803" cy="238607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l" defTabSz="1155700">
            <a:lnSpc>
              <a:spcPct val="90000"/>
            </a:lnSpc>
            <a:spcBef>
              <a:spcPct val="0"/>
            </a:spcBef>
            <a:spcAft>
              <a:spcPct val="35000"/>
            </a:spcAft>
            <a:buNone/>
          </a:pPr>
          <a:r>
            <a:rPr lang="en-US" sz="2600" kern="1200" dirty="0">
              <a:highlight>
                <a:srgbClr val="008080"/>
              </a:highlight>
            </a:rPr>
            <a:t>Organizations</a:t>
          </a:r>
          <a:r>
            <a:rPr lang="en-US" sz="2600" kern="1200" dirty="0"/>
            <a:t> influence how the institutional framework evolves</a:t>
          </a:r>
        </a:p>
        <a:p>
          <a:pPr marL="228600" lvl="1" indent="-228600" algn="l" defTabSz="889000">
            <a:lnSpc>
              <a:spcPct val="90000"/>
            </a:lnSpc>
            <a:spcBef>
              <a:spcPct val="0"/>
            </a:spcBef>
            <a:spcAft>
              <a:spcPct val="15000"/>
            </a:spcAft>
            <a:buChar char="•"/>
          </a:pPr>
          <a:r>
            <a:rPr lang="en-US" sz="2000" kern="1200" dirty="0"/>
            <a:t>Organizations are groups of individuals bound by some common purpose to achieve goals. These include political bodies, educational bodies, and social bodies.</a:t>
          </a:r>
        </a:p>
      </dsp:txBody>
      <dsp:txXfrm>
        <a:off x="6647542" y="1631296"/>
        <a:ext cx="4747803" cy="23860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4D1BF-7570-D743-B879-B9831FAC2A8A}">
      <dsp:nvSpPr>
        <dsp:cNvPr id="0" name=""/>
        <dsp:cNvSpPr/>
      </dsp:nvSpPr>
      <dsp:spPr>
        <a:xfrm>
          <a:off x="0" y="265729"/>
          <a:ext cx="5607050" cy="142505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Actors frequently must act on incomplete information and process the information they do have through mental constructs. This may result in persistently inefficient paths. </a:t>
          </a:r>
        </a:p>
      </dsp:txBody>
      <dsp:txXfrm>
        <a:off x="69566" y="335295"/>
        <a:ext cx="5467918" cy="1285927"/>
      </dsp:txXfrm>
    </dsp:sp>
    <dsp:sp modelId="{1D7A8645-70EA-1448-9C08-BDF9613A2CB1}">
      <dsp:nvSpPr>
        <dsp:cNvPr id="0" name=""/>
        <dsp:cNvSpPr/>
      </dsp:nvSpPr>
      <dsp:spPr>
        <a:xfrm>
          <a:off x="0" y="1751269"/>
          <a:ext cx="5607050" cy="1425059"/>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imperfect subjective models of the actors as they attempt to understand the complexities of the problems that they confront, which can lead to the persistence of inefficient property rights.</a:t>
          </a:r>
        </a:p>
      </dsp:txBody>
      <dsp:txXfrm>
        <a:off x="69566" y="1820835"/>
        <a:ext cx="5467918" cy="1285927"/>
      </dsp:txXfrm>
    </dsp:sp>
    <dsp:sp modelId="{4902FDF9-397C-324C-AFB4-432A189C2CA7}">
      <dsp:nvSpPr>
        <dsp:cNvPr id="0" name=""/>
        <dsp:cNvSpPr/>
      </dsp:nvSpPr>
      <dsp:spPr>
        <a:xfrm>
          <a:off x="0" y="3236810"/>
          <a:ext cx="5607050" cy="1425059"/>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North (1990) maintains that it is wrong to assume that actors possess the cognitive systems that provide true models of the world.</a:t>
          </a:r>
        </a:p>
      </dsp:txBody>
      <dsp:txXfrm>
        <a:off x="69566" y="3306376"/>
        <a:ext cx="5467918" cy="12859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07BF3-EDB6-8E45-A020-D67C4500544C}">
      <dsp:nvSpPr>
        <dsp:cNvPr id="0" name=""/>
        <dsp:cNvSpPr/>
      </dsp:nvSpPr>
      <dsp:spPr>
        <a:xfrm>
          <a:off x="0" y="275752"/>
          <a:ext cx="6325507" cy="15025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0930" tIns="374904" rIns="4909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Formal rules that can complement and increase the effectiveness of informal rules.</a:t>
          </a:r>
        </a:p>
        <a:p>
          <a:pPr marL="171450" lvl="1" indent="-171450" algn="l" defTabSz="800100">
            <a:lnSpc>
              <a:spcPct val="90000"/>
            </a:lnSpc>
            <a:spcBef>
              <a:spcPct val="0"/>
            </a:spcBef>
            <a:spcAft>
              <a:spcPct val="15000"/>
            </a:spcAft>
            <a:buChar char="•"/>
          </a:pPr>
          <a:r>
            <a:rPr lang="en-US" sz="1800" kern="1200" dirty="0"/>
            <a:t>For example: political and judicial rules, economic rules, and contracts</a:t>
          </a:r>
        </a:p>
      </dsp:txBody>
      <dsp:txXfrm>
        <a:off x="0" y="275752"/>
        <a:ext cx="6325507" cy="1502550"/>
      </dsp:txXfrm>
    </dsp:sp>
    <dsp:sp modelId="{46B566EA-5632-FA42-B133-1673213048DB}">
      <dsp:nvSpPr>
        <dsp:cNvPr id="0" name=""/>
        <dsp:cNvSpPr/>
      </dsp:nvSpPr>
      <dsp:spPr>
        <a:xfrm>
          <a:off x="316275" y="10072"/>
          <a:ext cx="4427854" cy="53136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362" tIns="0" rIns="167362" bIns="0" numCol="1" spcCol="1270" anchor="ctr" anchorCtr="0">
          <a:noAutofit/>
        </a:bodyPr>
        <a:lstStyle/>
        <a:p>
          <a:pPr marL="0" lvl="0" indent="0" algn="l" defTabSz="889000">
            <a:lnSpc>
              <a:spcPct val="90000"/>
            </a:lnSpc>
            <a:spcBef>
              <a:spcPct val="0"/>
            </a:spcBef>
            <a:spcAft>
              <a:spcPct val="35000"/>
            </a:spcAft>
            <a:buNone/>
          </a:pPr>
          <a:r>
            <a:rPr lang="en-US" sz="2000" b="1" kern="1200" dirty="0"/>
            <a:t>Formal Constraints</a:t>
          </a:r>
        </a:p>
      </dsp:txBody>
      <dsp:txXfrm>
        <a:off x="342214" y="36011"/>
        <a:ext cx="4375976" cy="479482"/>
      </dsp:txXfrm>
    </dsp:sp>
    <dsp:sp modelId="{EB260646-4AB7-524C-B46F-61A4B55F5604}">
      <dsp:nvSpPr>
        <dsp:cNvPr id="0" name=""/>
        <dsp:cNvSpPr/>
      </dsp:nvSpPr>
      <dsp:spPr>
        <a:xfrm>
          <a:off x="0" y="2141183"/>
          <a:ext cx="6325507" cy="2268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0930" tIns="374904" rIns="4909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Effective judicial systems include well-specified bodies of law and agents like lawyers, arbitrators, and mediators.</a:t>
          </a:r>
        </a:p>
        <a:p>
          <a:pPr marL="171450" lvl="1" indent="-171450" algn="l" defTabSz="800100">
            <a:lnSpc>
              <a:spcPct val="90000"/>
            </a:lnSpc>
            <a:spcBef>
              <a:spcPct val="0"/>
            </a:spcBef>
            <a:spcAft>
              <a:spcPct val="15000"/>
            </a:spcAft>
            <a:buChar char="•"/>
          </a:pPr>
          <a:r>
            <a:rPr lang="en-US" sz="1800" kern="1200" dirty="0"/>
            <a:t>Third worlds economies struggle to develop effective, low-cost enforcements of contracts, which is the most important source of historical stagnation and underdevelopment</a:t>
          </a:r>
        </a:p>
      </dsp:txBody>
      <dsp:txXfrm>
        <a:off x="0" y="2141183"/>
        <a:ext cx="6325507" cy="2268000"/>
      </dsp:txXfrm>
    </dsp:sp>
    <dsp:sp modelId="{E4715C8B-4E99-C248-B052-EB19C720F7AB}">
      <dsp:nvSpPr>
        <dsp:cNvPr id="0" name=""/>
        <dsp:cNvSpPr/>
      </dsp:nvSpPr>
      <dsp:spPr>
        <a:xfrm>
          <a:off x="316275" y="1875503"/>
          <a:ext cx="4427854" cy="53136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362" tIns="0" rIns="167362" bIns="0" numCol="1" spcCol="1270" anchor="ctr" anchorCtr="0">
          <a:noAutofit/>
        </a:bodyPr>
        <a:lstStyle/>
        <a:p>
          <a:pPr marL="0" lvl="0" indent="0" algn="l" defTabSz="889000">
            <a:lnSpc>
              <a:spcPct val="90000"/>
            </a:lnSpc>
            <a:spcBef>
              <a:spcPct val="0"/>
            </a:spcBef>
            <a:spcAft>
              <a:spcPct val="35000"/>
            </a:spcAft>
            <a:buNone/>
          </a:pPr>
          <a:r>
            <a:rPr lang="en-US" sz="2000" b="1" kern="1200" dirty="0"/>
            <a:t>Enforcement</a:t>
          </a:r>
        </a:p>
      </dsp:txBody>
      <dsp:txXfrm>
        <a:off x="342214" y="1901442"/>
        <a:ext cx="4375976" cy="479482"/>
      </dsp:txXfrm>
    </dsp:sp>
    <dsp:sp modelId="{4D55D90B-F764-7E45-A2A1-D13F437DA14F}">
      <dsp:nvSpPr>
        <dsp:cNvPr id="0" name=""/>
        <dsp:cNvSpPr/>
      </dsp:nvSpPr>
      <dsp:spPr>
        <a:xfrm>
          <a:off x="0" y="4772063"/>
          <a:ext cx="6325507" cy="15025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0930" tIns="374904" rIns="4909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Need resources to define and protect property rights and to enforce agreements</a:t>
          </a:r>
        </a:p>
        <a:p>
          <a:pPr marL="171450" lvl="1" indent="-171450" algn="l" defTabSz="800100">
            <a:lnSpc>
              <a:spcPct val="90000"/>
            </a:lnSpc>
            <a:spcBef>
              <a:spcPct val="0"/>
            </a:spcBef>
            <a:spcAft>
              <a:spcPct val="15000"/>
            </a:spcAft>
            <a:buChar char="•"/>
          </a:pPr>
          <a:r>
            <a:rPr lang="en-US" sz="1800" kern="1200" dirty="0"/>
            <a:t>These resources work to transform the inputs and output goods and services.</a:t>
          </a:r>
        </a:p>
      </dsp:txBody>
      <dsp:txXfrm>
        <a:off x="0" y="4772063"/>
        <a:ext cx="6325507" cy="1502550"/>
      </dsp:txXfrm>
    </dsp:sp>
    <dsp:sp modelId="{E4D3567D-DE5B-3E44-8706-DDD5937D3CB0}">
      <dsp:nvSpPr>
        <dsp:cNvPr id="0" name=""/>
        <dsp:cNvSpPr/>
      </dsp:nvSpPr>
      <dsp:spPr>
        <a:xfrm>
          <a:off x="316275" y="4506383"/>
          <a:ext cx="4427854" cy="53136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362" tIns="0" rIns="167362" bIns="0" numCol="1" spcCol="1270" anchor="ctr" anchorCtr="0">
          <a:noAutofit/>
        </a:bodyPr>
        <a:lstStyle/>
        <a:p>
          <a:pPr marL="0" lvl="0" indent="0" algn="l" defTabSz="889000">
            <a:lnSpc>
              <a:spcPct val="90000"/>
            </a:lnSpc>
            <a:spcBef>
              <a:spcPct val="0"/>
            </a:spcBef>
            <a:spcAft>
              <a:spcPct val="35000"/>
            </a:spcAft>
            <a:buNone/>
          </a:pPr>
          <a:r>
            <a:rPr lang="en-US" sz="2000" b="1" kern="1200" dirty="0"/>
            <a:t>Institutions</a:t>
          </a:r>
        </a:p>
      </dsp:txBody>
      <dsp:txXfrm>
        <a:off x="342214" y="4532322"/>
        <a:ext cx="4375976" cy="4794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BD5D3-97C4-8A4A-B8F3-55A730848EB2}">
      <dsp:nvSpPr>
        <dsp:cNvPr id="0" name=""/>
        <dsp:cNvSpPr/>
      </dsp:nvSpPr>
      <dsp:spPr>
        <a:xfrm>
          <a:off x="0" y="1808"/>
          <a:ext cx="102180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C3F2D-82F4-7346-AC7E-AB68EBAC3E37}">
      <dsp:nvSpPr>
        <dsp:cNvPr id="0" name=""/>
        <dsp:cNvSpPr/>
      </dsp:nvSpPr>
      <dsp:spPr>
        <a:xfrm>
          <a:off x="0" y="1808"/>
          <a:ext cx="10218056" cy="123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Path dependence is the key to an analytical understanding of long-run change in property rights.</a:t>
          </a:r>
        </a:p>
      </dsp:txBody>
      <dsp:txXfrm>
        <a:off x="0" y="1808"/>
        <a:ext cx="10218056" cy="1233693"/>
      </dsp:txXfrm>
    </dsp:sp>
    <dsp:sp modelId="{08B44F98-F0EC-F741-9449-02AD9584C0BC}">
      <dsp:nvSpPr>
        <dsp:cNvPr id="0" name=""/>
        <dsp:cNvSpPr/>
      </dsp:nvSpPr>
      <dsp:spPr>
        <a:xfrm>
          <a:off x="0" y="1235502"/>
          <a:ext cx="102180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4F388-59E8-744E-B0F5-F29302DB5778}">
      <dsp:nvSpPr>
        <dsp:cNvPr id="0" name=""/>
        <dsp:cNvSpPr/>
      </dsp:nvSpPr>
      <dsp:spPr>
        <a:xfrm>
          <a:off x="0" y="1235502"/>
          <a:ext cx="10218056" cy="123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Property rights and economic incentives are the underpinning determinants of economic performance.</a:t>
          </a:r>
        </a:p>
      </dsp:txBody>
      <dsp:txXfrm>
        <a:off x="0" y="1235502"/>
        <a:ext cx="10218056" cy="1233693"/>
      </dsp:txXfrm>
    </dsp:sp>
    <dsp:sp modelId="{321B11D2-E806-614E-AF3C-E7897A4DFE09}">
      <dsp:nvSpPr>
        <dsp:cNvPr id="0" name=""/>
        <dsp:cNvSpPr/>
      </dsp:nvSpPr>
      <dsp:spPr>
        <a:xfrm>
          <a:off x="0" y="2469196"/>
          <a:ext cx="102180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75894F-EF07-304F-BBDF-8E685FF850C3}">
      <dsp:nvSpPr>
        <dsp:cNvPr id="0" name=""/>
        <dsp:cNvSpPr/>
      </dsp:nvSpPr>
      <dsp:spPr>
        <a:xfrm>
          <a:off x="0" y="2469196"/>
          <a:ext cx="10218056" cy="123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One gets efficient institutions by a political entity that has built-in economic incentives to create and enforce efficient property rights.</a:t>
          </a:r>
        </a:p>
      </dsp:txBody>
      <dsp:txXfrm>
        <a:off x="0" y="2469196"/>
        <a:ext cx="10218056" cy="12336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5571C-B150-5C4A-9F5E-EE72C72BE2B8}">
      <dsp:nvSpPr>
        <dsp:cNvPr id="0" name=""/>
        <dsp:cNvSpPr/>
      </dsp:nvSpPr>
      <dsp:spPr>
        <a:xfrm>
          <a:off x="0" y="0"/>
          <a:ext cx="9400902" cy="12899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The structure of the property rights and forms of organization are explicitly modeled but are treated as exogenous.</a:t>
          </a:r>
        </a:p>
      </dsp:txBody>
      <dsp:txXfrm>
        <a:off x="37781" y="37781"/>
        <a:ext cx="8008961" cy="1214373"/>
      </dsp:txXfrm>
    </dsp:sp>
    <dsp:sp modelId="{BA7572A8-42B7-1147-B743-01A9816B55C5}">
      <dsp:nvSpPr>
        <dsp:cNvPr id="0" name=""/>
        <dsp:cNvSpPr/>
      </dsp:nvSpPr>
      <dsp:spPr>
        <a:xfrm>
          <a:off x="829491" y="1504924"/>
          <a:ext cx="9400902" cy="1289935"/>
        </a:xfrm>
        <a:prstGeom prst="roundRect">
          <a:avLst>
            <a:gd name="adj" fmla="val 10000"/>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Organization form is endogenous, but the fundamental structure of property rights remains exogenous; and</a:t>
          </a:r>
        </a:p>
      </dsp:txBody>
      <dsp:txXfrm>
        <a:off x="867272" y="1542705"/>
        <a:ext cx="7657390" cy="1214373"/>
      </dsp:txXfrm>
    </dsp:sp>
    <dsp:sp modelId="{51C34C4F-7DC9-024D-BF7C-50CC5714248D}">
      <dsp:nvSpPr>
        <dsp:cNvPr id="0" name=""/>
        <dsp:cNvSpPr/>
      </dsp:nvSpPr>
      <dsp:spPr>
        <a:xfrm>
          <a:off x="1658982" y="3009849"/>
          <a:ext cx="9400902" cy="1289935"/>
        </a:xfrm>
        <a:prstGeom prst="roundRect">
          <a:avLst>
            <a:gd name="adj" fmla="val 10000"/>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Attempts are made to consider both social and political rules, and the structure of political institutions as endogenous in a positive transaction costs world.</a:t>
          </a:r>
        </a:p>
      </dsp:txBody>
      <dsp:txXfrm>
        <a:off x="1696763" y="3047630"/>
        <a:ext cx="7657390" cy="1214373"/>
      </dsp:txXfrm>
    </dsp:sp>
    <dsp:sp modelId="{ADC24815-0BDD-554E-BD97-E75FC4A29AA1}">
      <dsp:nvSpPr>
        <dsp:cNvPr id="0" name=""/>
        <dsp:cNvSpPr/>
      </dsp:nvSpPr>
      <dsp:spPr>
        <a:xfrm>
          <a:off x="8562444" y="978201"/>
          <a:ext cx="838458" cy="8384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751097" y="978201"/>
        <a:ext cx="461152" cy="630940"/>
      </dsp:txXfrm>
    </dsp:sp>
    <dsp:sp modelId="{B9E3362E-E818-7A43-AE23-154C23942D00}">
      <dsp:nvSpPr>
        <dsp:cNvPr id="0" name=""/>
        <dsp:cNvSpPr/>
      </dsp:nvSpPr>
      <dsp:spPr>
        <a:xfrm>
          <a:off x="9391935" y="2474526"/>
          <a:ext cx="838458" cy="838458"/>
        </a:xfrm>
        <a:prstGeom prst="downArrow">
          <a:avLst>
            <a:gd name="adj1" fmla="val 55000"/>
            <a:gd name="adj2" fmla="val 45000"/>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9580588" y="2474526"/>
        <a:ext cx="461152" cy="6309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D9B69-E0BF-CA4A-A430-E56FA9AA8683}">
      <dsp:nvSpPr>
        <dsp:cNvPr id="0" name=""/>
        <dsp:cNvSpPr/>
      </dsp:nvSpPr>
      <dsp:spPr>
        <a:xfrm>
          <a:off x="50" y="169814"/>
          <a:ext cx="4795093" cy="9557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The right of individuals to use resources</a:t>
          </a:r>
        </a:p>
      </dsp:txBody>
      <dsp:txXfrm>
        <a:off x="50" y="169814"/>
        <a:ext cx="4795093" cy="955793"/>
      </dsp:txXfrm>
    </dsp:sp>
    <dsp:sp modelId="{D6BF4D8C-9EE9-244D-9788-C99E6214F5FF}">
      <dsp:nvSpPr>
        <dsp:cNvPr id="0" name=""/>
        <dsp:cNvSpPr/>
      </dsp:nvSpPr>
      <dsp:spPr>
        <a:xfrm>
          <a:off x="50" y="1125607"/>
          <a:ext cx="4795093" cy="180655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Rights are supported by force of etiquette, social custom, ostracism, and formal laws</a:t>
          </a:r>
        </a:p>
      </dsp:txBody>
      <dsp:txXfrm>
        <a:off x="50" y="1125607"/>
        <a:ext cx="4795093" cy="1806553"/>
      </dsp:txXfrm>
    </dsp:sp>
    <dsp:sp modelId="{1B400FBC-4C55-B843-AAB1-8BD3850D7B10}">
      <dsp:nvSpPr>
        <dsp:cNvPr id="0" name=""/>
        <dsp:cNvSpPr/>
      </dsp:nvSpPr>
      <dsp:spPr>
        <a:xfrm>
          <a:off x="5466456" y="169814"/>
          <a:ext cx="4795093" cy="95579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System of Property rights: 	</a:t>
          </a:r>
        </a:p>
      </dsp:txBody>
      <dsp:txXfrm>
        <a:off x="5466456" y="169814"/>
        <a:ext cx="4795093" cy="955793"/>
      </dsp:txXfrm>
    </dsp:sp>
    <dsp:sp modelId="{2778A64B-00D4-2A4D-8748-C96E97C7E00D}">
      <dsp:nvSpPr>
        <dsp:cNvPr id="0" name=""/>
        <dsp:cNvSpPr/>
      </dsp:nvSpPr>
      <dsp:spPr>
        <a:xfrm>
          <a:off x="5466456" y="1125607"/>
          <a:ext cx="4795093" cy="180655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Is a method of assigning to individuals the authority to select, for specific goods, any use unprohibited class of uses</a:t>
          </a:r>
        </a:p>
      </dsp:txBody>
      <dsp:txXfrm>
        <a:off x="5466456" y="1125607"/>
        <a:ext cx="4795093" cy="18065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9A4BB-993F-DD40-A970-87AE81DD94DE}">
      <dsp:nvSpPr>
        <dsp:cNvPr id="0" name=""/>
        <dsp:cNvSpPr/>
      </dsp:nvSpPr>
      <dsp:spPr>
        <a:xfrm rot="16200000">
          <a:off x="1157287" y="-1157287"/>
          <a:ext cx="1550987" cy="3865562"/>
        </a:xfrm>
        <a:prstGeom prst="round1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PERSON A has t</a:t>
          </a:r>
          <a:r>
            <a:rPr lang="en-US" altLang="en-US" sz="2300" kern="1200" dirty="0"/>
            <a:t>he right to dump ashes on the land</a:t>
          </a:r>
          <a:endParaRPr lang="en-US" sz="2300" kern="1200" dirty="0"/>
        </a:p>
      </dsp:txBody>
      <dsp:txXfrm rot="5400000">
        <a:off x="-1" y="1"/>
        <a:ext cx="3865562" cy="1163240"/>
      </dsp:txXfrm>
    </dsp:sp>
    <dsp:sp modelId="{19CA2DE2-3DFA-2445-A0FE-CADC2837C391}">
      <dsp:nvSpPr>
        <dsp:cNvPr id="0" name=""/>
        <dsp:cNvSpPr/>
      </dsp:nvSpPr>
      <dsp:spPr>
        <a:xfrm>
          <a:off x="3865562" y="0"/>
          <a:ext cx="3865562" cy="1550987"/>
        </a:xfrm>
        <a:prstGeom prst="round1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PERSON B possess the right to grow wheat on the land</a:t>
          </a:r>
          <a:endParaRPr lang="en-US" sz="2300" kern="1200" dirty="0"/>
        </a:p>
      </dsp:txBody>
      <dsp:txXfrm>
        <a:off x="3865562" y="0"/>
        <a:ext cx="3865562" cy="1163240"/>
      </dsp:txXfrm>
    </dsp:sp>
    <dsp:sp modelId="{FF881EEF-45A4-BF42-8EE1-4630BDE49B5B}">
      <dsp:nvSpPr>
        <dsp:cNvPr id="0" name=""/>
        <dsp:cNvSpPr/>
      </dsp:nvSpPr>
      <dsp:spPr>
        <a:xfrm rot="10800000">
          <a:off x="0" y="1550987"/>
          <a:ext cx="3865562" cy="1550987"/>
        </a:xfrm>
        <a:prstGeom prst="round1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PERSON C has t</a:t>
          </a:r>
          <a:r>
            <a:rPr lang="en-US" altLang="en-US" sz="2300" kern="1200" dirty="0"/>
            <a:t>he right to dump ashes on the land</a:t>
          </a:r>
          <a:endParaRPr lang="en-US" sz="2300" kern="1200" dirty="0"/>
        </a:p>
      </dsp:txBody>
      <dsp:txXfrm rot="10800000">
        <a:off x="0" y="1938734"/>
        <a:ext cx="3865562" cy="1163240"/>
      </dsp:txXfrm>
    </dsp:sp>
    <dsp:sp modelId="{504D758C-FC2F-CC4B-8CF7-ADAD2F7609EC}">
      <dsp:nvSpPr>
        <dsp:cNvPr id="0" name=""/>
        <dsp:cNvSpPr/>
      </dsp:nvSpPr>
      <dsp:spPr>
        <a:xfrm rot="5400000">
          <a:off x="5022850" y="393699"/>
          <a:ext cx="1550987" cy="3865562"/>
        </a:xfrm>
        <a:prstGeom prst="round1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Person D possess the right to fly an airplane over the land</a:t>
          </a:r>
          <a:endParaRPr lang="en-US" sz="2300" kern="1200" dirty="0"/>
        </a:p>
      </dsp:txBody>
      <dsp:txXfrm rot="-5400000">
        <a:off x="3865562" y="1938734"/>
        <a:ext cx="3865562" cy="1163240"/>
      </dsp:txXfrm>
    </dsp:sp>
    <dsp:sp modelId="{A166F397-4206-7E4D-8A68-FAE73240C148}">
      <dsp:nvSpPr>
        <dsp:cNvPr id="0" name=""/>
        <dsp:cNvSpPr/>
      </dsp:nvSpPr>
      <dsp:spPr>
        <a:xfrm>
          <a:off x="2705893" y="1163240"/>
          <a:ext cx="2319337" cy="775493"/>
        </a:xfrm>
        <a:prstGeom prst="roundRect">
          <a:avLst/>
        </a:prstGeom>
        <a:gradFill rotWithShape="0">
          <a:gsLst>
            <a:gs pos="0">
              <a:schemeClr val="accent2">
                <a:tint val="40000"/>
                <a:hueOff val="0"/>
                <a:satOff val="0"/>
                <a:lumOff val="0"/>
                <a:alphaOff val="0"/>
                <a:tint val="97000"/>
                <a:satMod val="100000"/>
                <a:lumMod val="102000"/>
              </a:schemeClr>
            </a:gs>
            <a:gs pos="50000">
              <a:schemeClr val="accent2">
                <a:tint val="40000"/>
                <a:hueOff val="0"/>
                <a:satOff val="0"/>
                <a:lumOff val="0"/>
                <a:alphaOff val="0"/>
                <a:shade val="100000"/>
                <a:satMod val="103000"/>
                <a:lumMod val="100000"/>
              </a:schemeClr>
            </a:gs>
            <a:gs pos="100000">
              <a:schemeClr val="accent2">
                <a:tint val="4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LAND</a:t>
          </a:r>
        </a:p>
      </dsp:txBody>
      <dsp:txXfrm>
        <a:off x="2743749" y="1201096"/>
        <a:ext cx="2243625" cy="69978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1340C-D4D9-9246-A89C-4AFC257732F4}">
      <dsp:nvSpPr>
        <dsp:cNvPr id="0" name=""/>
        <dsp:cNvSpPr/>
      </dsp:nvSpPr>
      <dsp:spPr>
        <a:xfrm>
          <a:off x="0" y="461414"/>
          <a:ext cx="6705551" cy="264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0425" tIns="437388" rIns="52042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The initial partition of property rights does not matter for the allocation of resources (ignoring wealth effects) when all rights are freely transferable, and the costs of transacting are zero.</a:t>
          </a:r>
        </a:p>
        <a:p>
          <a:pPr marL="228600" lvl="1" indent="-228600" algn="l" defTabSz="933450">
            <a:lnSpc>
              <a:spcPct val="90000"/>
            </a:lnSpc>
            <a:spcBef>
              <a:spcPct val="0"/>
            </a:spcBef>
            <a:spcAft>
              <a:spcPct val="15000"/>
            </a:spcAft>
            <a:buChar char="•"/>
          </a:pPr>
          <a:r>
            <a:rPr lang="en-US" sz="2100" kern="1200" dirty="0"/>
            <a:t>If transactions costs are not zero, the role of the State can have a crucial effect on resource allocation.</a:t>
          </a:r>
        </a:p>
      </dsp:txBody>
      <dsp:txXfrm>
        <a:off x="0" y="461414"/>
        <a:ext cx="6705551" cy="2646000"/>
      </dsp:txXfrm>
    </dsp:sp>
    <dsp:sp modelId="{71D3752D-1D5A-4C46-8335-464AE4995A22}">
      <dsp:nvSpPr>
        <dsp:cNvPr id="0" name=""/>
        <dsp:cNvSpPr/>
      </dsp:nvSpPr>
      <dsp:spPr>
        <a:xfrm>
          <a:off x="335277" y="151454"/>
          <a:ext cx="4693885" cy="61992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418" tIns="0" rIns="177418" bIns="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rPr>
            <a:t>Coase (1960) Theorem</a:t>
          </a:r>
        </a:p>
      </dsp:txBody>
      <dsp:txXfrm>
        <a:off x="365539" y="181716"/>
        <a:ext cx="4633361" cy="559396"/>
      </dsp:txXfrm>
    </dsp:sp>
    <dsp:sp modelId="{7FAFD6B0-9924-BC43-9F7F-2DC047BD26D2}">
      <dsp:nvSpPr>
        <dsp:cNvPr id="0" name=""/>
        <dsp:cNvSpPr/>
      </dsp:nvSpPr>
      <dsp:spPr>
        <a:xfrm>
          <a:off x="0" y="3530774"/>
          <a:ext cx="6705551" cy="2646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0425" tIns="437388" rIns="52042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Negotiation costs and other transaction costs may block the reassignment of rights, and the initial partitioning of property rights by the state may have important consequences for the output of an economy.</a:t>
          </a:r>
        </a:p>
        <a:p>
          <a:pPr marL="228600" lvl="1" indent="-228600" algn="l" defTabSz="933450">
            <a:lnSpc>
              <a:spcPct val="90000"/>
            </a:lnSpc>
            <a:spcBef>
              <a:spcPct val="0"/>
            </a:spcBef>
            <a:spcAft>
              <a:spcPct val="15000"/>
            </a:spcAft>
            <a:buChar char="•"/>
          </a:pPr>
          <a:r>
            <a:rPr lang="en-US" sz="2100" kern="1200" dirty="0">
              <a:highlight>
                <a:srgbClr val="FFFF00"/>
              </a:highlight>
            </a:rPr>
            <a:t>The Property Rights approach is not complete without a Theory of the State</a:t>
          </a:r>
        </a:p>
      </dsp:txBody>
      <dsp:txXfrm>
        <a:off x="0" y="3530774"/>
        <a:ext cx="6705551" cy="2646000"/>
      </dsp:txXfrm>
    </dsp:sp>
    <dsp:sp modelId="{DC762B89-CF94-214D-B86A-C95D55B3CFCA}">
      <dsp:nvSpPr>
        <dsp:cNvPr id="0" name=""/>
        <dsp:cNvSpPr/>
      </dsp:nvSpPr>
      <dsp:spPr>
        <a:xfrm>
          <a:off x="335277" y="3220814"/>
          <a:ext cx="4693885" cy="61992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418" tIns="0" rIns="177418" bIns="0" numCol="1" spcCol="1270" anchor="ctr" anchorCtr="0">
          <a:noAutofit/>
        </a:bodyPr>
        <a:lstStyle/>
        <a:p>
          <a:pPr marL="0" lvl="0" indent="0" algn="l" defTabSz="933450">
            <a:lnSpc>
              <a:spcPct val="90000"/>
            </a:lnSpc>
            <a:spcBef>
              <a:spcPct val="0"/>
            </a:spcBef>
            <a:spcAft>
              <a:spcPct val="35000"/>
            </a:spcAft>
            <a:buNone/>
          </a:pPr>
          <a:r>
            <a:rPr lang="en-US" sz="2100" kern="1200" dirty="0"/>
            <a:t>Eggertsson (1990)</a:t>
          </a:r>
        </a:p>
      </dsp:txBody>
      <dsp:txXfrm>
        <a:off x="365539" y="3251076"/>
        <a:ext cx="4633361"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FA4F6-610A-4B4F-8BE3-752EB163736E}">
      <dsp:nvSpPr>
        <dsp:cNvPr id="0" name=""/>
        <dsp:cNvSpPr/>
      </dsp:nvSpPr>
      <dsp:spPr>
        <a:xfrm>
          <a:off x="0" y="21147"/>
          <a:ext cx="6885432" cy="83537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Universality</a:t>
          </a:r>
        </a:p>
      </dsp:txBody>
      <dsp:txXfrm>
        <a:off x="40780" y="61927"/>
        <a:ext cx="6803872" cy="753819"/>
      </dsp:txXfrm>
    </dsp:sp>
    <dsp:sp modelId="{2E879FC3-5BBB-4057-889D-0E350A443DC9}">
      <dsp:nvSpPr>
        <dsp:cNvPr id="0" name=""/>
        <dsp:cNvSpPr/>
      </dsp:nvSpPr>
      <dsp:spPr>
        <a:xfrm>
          <a:off x="0" y="856527"/>
          <a:ext cx="6885432"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12"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All scarce resources are owned by someone</a:t>
          </a:r>
        </a:p>
      </dsp:txBody>
      <dsp:txXfrm>
        <a:off x="0" y="856527"/>
        <a:ext cx="6885432" cy="999809"/>
      </dsp:txXfrm>
    </dsp:sp>
    <dsp:sp modelId="{9C9B1B86-7164-4DB1-98C0-AC53E812CCCD}">
      <dsp:nvSpPr>
        <dsp:cNvPr id="0" name=""/>
        <dsp:cNvSpPr/>
      </dsp:nvSpPr>
      <dsp:spPr>
        <a:xfrm>
          <a:off x="0" y="1856337"/>
          <a:ext cx="6885432" cy="835379"/>
        </a:xfrm>
        <a:prstGeom prst="round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Exclusivity</a:t>
          </a:r>
        </a:p>
      </dsp:txBody>
      <dsp:txXfrm>
        <a:off x="40780" y="1897117"/>
        <a:ext cx="6803872" cy="753819"/>
      </dsp:txXfrm>
    </dsp:sp>
    <dsp:sp modelId="{316B18E1-7B4A-4378-AB1B-03A94A8089B7}">
      <dsp:nvSpPr>
        <dsp:cNvPr id="0" name=""/>
        <dsp:cNvSpPr/>
      </dsp:nvSpPr>
      <dsp:spPr>
        <a:xfrm>
          <a:off x="0" y="2691717"/>
          <a:ext cx="688543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12"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Property rights are exclusive rights</a:t>
          </a:r>
        </a:p>
      </dsp:txBody>
      <dsp:txXfrm>
        <a:off x="0" y="2691717"/>
        <a:ext cx="6885432" cy="695520"/>
      </dsp:txXfrm>
    </dsp:sp>
    <dsp:sp modelId="{EA26416D-41A5-4F24-B8D6-9C96329F9B4F}">
      <dsp:nvSpPr>
        <dsp:cNvPr id="0" name=""/>
        <dsp:cNvSpPr/>
      </dsp:nvSpPr>
      <dsp:spPr>
        <a:xfrm>
          <a:off x="0" y="3387238"/>
          <a:ext cx="6885432" cy="835379"/>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Transferability</a:t>
          </a:r>
        </a:p>
      </dsp:txBody>
      <dsp:txXfrm>
        <a:off x="40780" y="3428018"/>
        <a:ext cx="6803872" cy="753819"/>
      </dsp:txXfrm>
    </dsp:sp>
    <dsp:sp modelId="{7DDDCE1C-8F8C-4A8A-B3A2-1AF4B74E55FD}">
      <dsp:nvSpPr>
        <dsp:cNvPr id="0" name=""/>
        <dsp:cNvSpPr/>
      </dsp:nvSpPr>
      <dsp:spPr>
        <a:xfrm>
          <a:off x="0" y="4222618"/>
          <a:ext cx="6885432"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12"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Resources can be allocated from low to high yield uses</a:t>
          </a:r>
        </a:p>
      </dsp:txBody>
      <dsp:txXfrm>
        <a:off x="0" y="4222618"/>
        <a:ext cx="6885432" cy="9998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1340C-D4D9-9246-A89C-4AFC257732F4}">
      <dsp:nvSpPr>
        <dsp:cNvPr id="0" name=""/>
        <dsp:cNvSpPr/>
      </dsp:nvSpPr>
      <dsp:spPr>
        <a:xfrm>
          <a:off x="0" y="448775"/>
          <a:ext cx="6705551" cy="2756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0425" tIns="520700" rIns="520425"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Offers an optimistic theory of property rights</a:t>
          </a:r>
        </a:p>
        <a:p>
          <a:pPr marL="228600" lvl="1" indent="-228600" algn="l" defTabSz="1111250">
            <a:lnSpc>
              <a:spcPct val="90000"/>
            </a:lnSpc>
            <a:spcBef>
              <a:spcPct val="0"/>
            </a:spcBef>
            <a:spcAft>
              <a:spcPct val="15000"/>
            </a:spcAft>
            <a:buChar char="•"/>
          </a:pPr>
          <a:r>
            <a:rPr lang="en-US" sz="2500" kern="1200" dirty="0"/>
            <a:t>“</a:t>
          </a:r>
          <a:r>
            <a:rPr lang="en-US" altLang="en-US" sz="2500" kern="1200" dirty="0"/>
            <a:t>Property rights develop to internalize externalities when the gains of internalization become greater than the cost of internalization</a:t>
          </a:r>
          <a:r>
            <a:rPr lang="en-US" sz="2500" kern="1200" dirty="0"/>
            <a:t>” (1967: 350).</a:t>
          </a:r>
        </a:p>
      </dsp:txBody>
      <dsp:txXfrm>
        <a:off x="0" y="448775"/>
        <a:ext cx="6705551" cy="2756250"/>
      </dsp:txXfrm>
    </dsp:sp>
    <dsp:sp modelId="{71D3752D-1D5A-4C46-8335-464AE4995A22}">
      <dsp:nvSpPr>
        <dsp:cNvPr id="0" name=""/>
        <dsp:cNvSpPr/>
      </dsp:nvSpPr>
      <dsp:spPr>
        <a:xfrm>
          <a:off x="335277" y="79775"/>
          <a:ext cx="4693885" cy="738000"/>
        </a:xfrm>
        <a:prstGeom prst="round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418" tIns="0" rIns="177418" bIns="0" numCol="1" spcCol="1270" anchor="ctr" anchorCtr="0">
          <a:noAutofit/>
        </a:bodyPr>
        <a:lstStyle/>
        <a:p>
          <a:pPr marL="0" lvl="0" indent="0" algn="l" defTabSz="1111250">
            <a:lnSpc>
              <a:spcPct val="90000"/>
            </a:lnSpc>
            <a:spcBef>
              <a:spcPct val="0"/>
            </a:spcBef>
            <a:spcAft>
              <a:spcPct val="35000"/>
            </a:spcAft>
            <a:buNone/>
          </a:pPr>
          <a:r>
            <a:rPr lang="en-US" sz="2500" b="1" kern="1200" dirty="0"/>
            <a:t>Demsetz (1967)</a:t>
          </a:r>
        </a:p>
      </dsp:txBody>
      <dsp:txXfrm>
        <a:off x="371303" y="115801"/>
        <a:ext cx="4621833" cy="665948"/>
      </dsp:txXfrm>
    </dsp:sp>
    <dsp:sp modelId="{7FAFD6B0-9924-BC43-9F7F-2DC047BD26D2}">
      <dsp:nvSpPr>
        <dsp:cNvPr id="0" name=""/>
        <dsp:cNvSpPr/>
      </dsp:nvSpPr>
      <dsp:spPr>
        <a:xfrm>
          <a:off x="0" y="3709025"/>
          <a:ext cx="6705551" cy="2539427"/>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0425" tIns="520700" rIns="520425" bIns="177800" numCol="1" spcCol="1270" anchor="t" anchorCtr="0">
          <a:noAutofit/>
        </a:bodyPr>
        <a:lstStyle/>
        <a:p>
          <a:pPr marL="228600" lvl="1" indent="-228600" algn="l" defTabSz="1111250">
            <a:lnSpc>
              <a:spcPct val="90000"/>
            </a:lnSpc>
            <a:spcBef>
              <a:spcPct val="0"/>
            </a:spcBef>
            <a:spcAft>
              <a:spcPct val="15000"/>
            </a:spcAft>
            <a:buChar char="•"/>
          </a:pPr>
          <a:r>
            <a:rPr lang="en-US" altLang="en-US" sz="2500" kern="1200" dirty="0"/>
            <a:t>Finds that “</a:t>
          </a:r>
          <a:r>
            <a:rPr lang="en-US" altLang="en-US" sz="2500" kern="1200" dirty="0">
              <a:highlight>
                <a:srgbClr val="FFFF00"/>
              </a:highlight>
            </a:rPr>
            <a:t>interest-group theory of property rights</a:t>
          </a:r>
          <a:r>
            <a:rPr lang="en-US" altLang="en-US" sz="2500" kern="1200" dirty="0"/>
            <a:t>” as a necessary modification to the optimistic view of the evolution of property rights from the earlier literature </a:t>
          </a:r>
          <a:endParaRPr lang="en-US" sz="2500" kern="1200" dirty="0"/>
        </a:p>
      </dsp:txBody>
      <dsp:txXfrm>
        <a:off x="0" y="3709025"/>
        <a:ext cx="6705551" cy="2539427"/>
      </dsp:txXfrm>
    </dsp:sp>
    <dsp:sp modelId="{DC762B89-CF94-214D-B86A-C95D55B3CFCA}">
      <dsp:nvSpPr>
        <dsp:cNvPr id="0" name=""/>
        <dsp:cNvSpPr/>
      </dsp:nvSpPr>
      <dsp:spPr>
        <a:xfrm>
          <a:off x="335277" y="3340025"/>
          <a:ext cx="4693885" cy="7380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418" tIns="0" rIns="177418" bIns="0" numCol="1" spcCol="1270" anchor="ctr" anchorCtr="0">
          <a:noAutofit/>
        </a:bodyPr>
        <a:lstStyle/>
        <a:p>
          <a:pPr marL="0" lvl="0" indent="0" algn="l" defTabSz="1111250">
            <a:lnSpc>
              <a:spcPct val="90000"/>
            </a:lnSpc>
            <a:spcBef>
              <a:spcPct val="0"/>
            </a:spcBef>
            <a:spcAft>
              <a:spcPct val="35000"/>
            </a:spcAft>
            <a:buNone/>
          </a:pPr>
          <a:r>
            <a:rPr lang="en-US" sz="2500" kern="1200" dirty="0"/>
            <a:t>Eggertsson (1990)</a:t>
          </a:r>
        </a:p>
      </dsp:txBody>
      <dsp:txXfrm>
        <a:off x="371303" y="3376051"/>
        <a:ext cx="4621833" cy="6659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24BBC-9E84-CD41-93A2-AF743173E266}">
      <dsp:nvSpPr>
        <dsp:cNvPr id="0" name=""/>
        <dsp:cNvSpPr/>
      </dsp:nvSpPr>
      <dsp:spPr>
        <a:xfrm>
          <a:off x="0" y="21944"/>
          <a:ext cx="6151562" cy="2583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Characteristic of this optimistic view, the formulation of decision making about property rights is solely in terms of private benefits and private costs.  The theory does not deal with the </a:t>
          </a:r>
          <a:r>
            <a:rPr lang="en-US" sz="2300" u="sng" kern="1200" dirty="0">
              <a:solidFill>
                <a:schemeClr val="tx1"/>
              </a:solidFill>
            </a:rPr>
            <a:t>free-riding problems</a:t>
          </a:r>
          <a:r>
            <a:rPr lang="en-US" sz="2300" kern="1200" dirty="0">
              <a:solidFill>
                <a:schemeClr val="tx1"/>
              </a:solidFill>
            </a:rPr>
            <a:t> that plague group decision, nor is there any attempt to model the political processes.</a:t>
          </a:r>
        </a:p>
      </dsp:txBody>
      <dsp:txXfrm>
        <a:off x="126109" y="148053"/>
        <a:ext cx="5899344" cy="2331142"/>
      </dsp:txXfrm>
    </dsp:sp>
    <dsp:sp modelId="{E1E2585A-5359-3444-8E4A-8420576256F7}">
      <dsp:nvSpPr>
        <dsp:cNvPr id="0" name=""/>
        <dsp:cNvSpPr/>
      </dsp:nvSpPr>
      <dsp:spPr>
        <a:xfrm>
          <a:off x="0" y="2671545"/>
          <a:ext cx="6151562" cy="258336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Maintains that one of the first steps to modify the optimistic model of property rights involves linking this model to the  “interest-group theory of property rights” legislation and government.</a:t>
          </a:r>
        </a:p>
      </dsp:txBody>
      <dsp:txXfrm>
        <a:off x="126109" y="2797654"/>
        <a:ext cx="5899344" cy="23311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24BBC-9E84-CD41-93A2-AF743173E266}">
      <dsp:nvSpPr>
        <dsp:cNvPr id="0" name=""/>
        <dsp:cNvSpPr/>
      </dsp:nvSpPr>
      <dsp:spPr>
        <a:xfrm>
          <a:off x="0" y="269715"/>
          <a:ext cx="6151562" cy="2334149"/>
        </a:xfrm>
        <a:prstGeom prst="roundRect">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kern="1200" dirty="0">
              <a:solidFill>
                <a:schemeClr val="tx1"/>
              </a:solidFill>
            </a:rPr>
            <a:t>Property rights, which serve the narrow self-interest of special interest groups but cause substantial output losses to the community, are explained in terms of transaction costs, free-riding, and asymmetric information.</a:t>
          </a:r>
          <a:endParaRPr lang="en-US" sz="2400" kern="1200" dirty="0">
            <a:solidFill>
              <a:schemeClr val="tx1"/>
            </a:solidFill>
          </a:endParaRPr>
        </a:p>
      </dsp:txBody>
      <dsp:txXfrm>
        <a:off x="113944" y="383659"/>
        <a:ext cx="5923674" cy="2106261"/>
      </dsp:txXfrm>
    </dsp:sp>
    <dsp:sp modelId="{E1E2585A-5359-3444-8E4A-8420576256F7}">
      <dsp:nvSpPr>
        <dsp:cNvPr id="0" name=""/>
        <dsp:cNvSpPr/>
      </dsp:nvSpPr>
      <dsp:spPr>
        <a:xfrm>
          <a:off x="0" y="2672985"/>
          <a:ext cx="6151562" cy="2334149"/>
        </a:xfrm>
        <a:prstGeom prst="roundRect">
          <a:avLst/>
        </a:prstGeom>
        <a:solidFill>
          <a:schemeClr val="accent3">
            <a:hueOff val="3108557"/>
            <a:satOff val="-45988"/>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kern="1200" dirty="0"/>
            <a:t>Concludes (along with North, 1990) that there is overwhelming historical evidence to support the proposition that States typically do </a:t>
          </a:r>
          <a:r>
            <a:rPr lang="en-US" altLang="en-US" sz="2400" i="1" kern="1200" dirty="0"/>
            <a:t>not</a:t>
          </a:r>
          <a:r>
            <a:rPr lang="en-US" altLang="en-US" sz="2400" kern="1200" dirty="0"/>
            <a:t> supply structures of property rights that are appropriate for placing the economy close to the technical production frontier.</a:t>
          </a:r>
          <a:endParaRPr lang="en-US" sz="2400" kern="1200" dirty="0"/>
        </a:p>
      </dsp:txBody>
      <dsp:txXfrm>
        <a:off x="113944" y="2786929"/>
        <a:ext cx="5923674" cy="210626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3E853-9ECB-E947-8E5C-12048F553294}">
      <dsp:nvSpPr>
        <dsp:cNvPr id="0" name=""/>
        <dsp:cNvSpPr/>
      </dsp:nvSpPr>
      <dsp:spPr>
        <a:xfrm>
          <a:off x="0" y="243119"/>
          <a:ext cx="6415055" cy="11583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Principal Agent Theory</a:t>
          </a:r>
        </a:p>
      </dsp:txBody>
      <dsp:txXfrm>
        <a:off x="56544" y="299663"/>
        <a:ext cx="6301967" cy="1045212"/>
      </dsp:txXfrm>
    </dsp:sp>
    <dsp:sp modelId="{01DF859C-7A63-1A4C-A332-561384121CA7}">
      <dsp:nvSpPr>
        <dsp:cNvPr id="0" name=""/>
        <dsp:cNvSpPr/>
      </dsp:nvSpPr>
      <dsp:spPr>
        <a:xfrm>
          <a:off x="0" y="1401419"/>
          <a:ext cx="6415055" cy="1252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67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It is costless to write a contract</a:t>
          </a:r>
        </a:p>
        <a:p>
          <a:pPr marL="171450" lvl="1" indent="-171450" algn="l" defTabSz="755650">
            <a:lnSpc>
              <a:spcPct val="90000"/>
            </a:lnSpc>
            <a:spcBef>
              <a:spcPct val="0"/>
            </a:spcBef>
            <a:spcAft>
              <a:spcPct val="20000"/>
            </a:spcAft>
            <a:buChar char="•"/>
          </a:pPr>
          <a:r>
            <a:rPr lang="en-US" sz="1700" kern="1200" dirty="0"/>
            <a:t>The comprehensive contract is when the contract stipulates everyone’s obligations in every conceivable eventuality and impose large economic penalties if anybody fails to live up to the obligations</a:t>
          </a:r>
        </a:p>
      </dsp:txBody>
      <dsp:txXfrm>
        <a:off x="0" y="1401419"/>
        <a:ext cx="6415055" cy="1252350"/>
      </dsp:txXfrm>
    </dsp:sp>
    <dsp:sp modelId="{77F51395-F2DD-6D4F-8D38-F485B417AB6B}">
      <dsp:nvSpPr>
        <dsp:cNvPr id="0" name=""/>
        <dsp:cNvSpPr/>
      </dsp:nvSpPr>
      <dsp:spPr>
        <a:xfrm>
          <a:off x="0" y="2653769"/>
          <a:ext cx="6415055" cy="115830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Power (the ex-post allocation of control) is irrelevant in agency theory because an optimal comprehensive contract is made and will not be renegotiated.   </a:t>
          </a:r>
        </a:p>
      </dsp:txBody>
      <dsp:txXfrm>
        <a:off x="56544" y="2710313"/>
        <a:ext cx="6301967" cy="1045212"/>
      </dsp:txXfrm>
    </dsp:sp>
    <dsp:sp modelId="{0917967A-417C-E841-A264-22F60D18E5F0}">
      <dsp:nvSpPr>
        <dsp:cNvPr id="0" name=""/>
        <dsp:cNvSpPr/>
      </dsp:nvSpPr>
      <dsp:spPr>
        <a:xfrm>
          <a:off x="0" y="3875430"/>
          <a:ext cx="6415055" cy="115830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Modern property rights theory is closer to the incomplete contracting approach of transaction costs theory.</a:t>
          </a:r>
        </a:p>
      </dsp:txBody>
      <dsp:txXfrm>
        <a:off x="56544" y="3931974"/>
        <a:ext cx="6301967" cy="104521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5F845-D7F0-4936-940F-696A6F4ABB55}">
      <dsp:nvSpPr>
        <dsp:cNvPr id="0" name=""/>
        <dsp:cNvSpPr/>
      </dsp:nvSpPr>
      <dsp:spPr>
        <a:xfrm>
          <a:off x="0" y="511194"/>
          <a:ext cx="6151562" cy="19293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D0EF4-290E-467C-A8A6-B9D668652A44}">
      <dsp:nvSpPr>
        <dsp:cNvPr id="0" name=""/>
        <dsp:cNvSpPr/>
      </dsp:nvSpPr>
      <dsp:spPr>
        <a:xfrm>
          <a:off x="583627" y="945298"/>
          <a:ext cx="1061141" cy="10611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1DFCBC-7748-4498-97BF-578E93848F2A}">
      <dsp:nvSpPr>
        <dsp:cNvPr id="0" name=""/>
        <dsp:cNvSpPr/>
      </dsp:nvSpPr>
      <dsp:spPr>
        <a:xfrm>
          <a:off x="2228397" y="511194"/>
          <a:ext cx="3923165" cy="192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189" tIns="204189" rIns="204189" bIns="204189" numCol="1" spcCol="1270" anchor="ctr" anchorCtr="0">
          <a:noAutofit/>
        </a:bodyPr>
        <a:lstStyle/>
        <a:p>
          <a:pPr marL="0" lvl="0" indent="0" algn="l" defTabSz="1244600">
            <a:lnSpc>
              <a:spcPct val="90000"/>
            </a:lnSpc>
            <a:spcBef>
              <a:spcPct val="0"/>
            </a:spcBef>
            <a:spcAft>
              <a:spcPct val="35000"/>
            </a:spcAft>
            <a:buNone/>
          </a:pPr>
          <a:r>
            <a:rPr lang="en-US" sz="2800" kern="1200" dirty="0"/>
            <a:t>Hart (1995) submits that it </a:t>
          </a:r>
          <a:r>
            <a:rPr lang="en-US" sz="2800" u="sng" kern="1200" dirty="0"/>
            <a:t>matters</a:t>
          </a:r>
          <a:r>
            <a:rPr lang="en-US" sz="2800" kern="1200" dirty="0"/>
            <a:t> who has ownership of a resource</a:t>
          </a:r>
        </a:p>
      </dsp:txBody>
      <dsp:txXfrm>
        <a:off x="2228397" y="511194"/>
        <a:ext cx="3923165" cy="1929348"/>
      </dsp:txXfrm>
    </dsp:sp>
    <dsp:sp modelId="{8F91D574-5E3E-429D-8AEC-E064C5D604E6}">
      <dsp:nvSpPr>
        <dsp:cNvPr id="0" name=""/>
        <dsp:cNvSpPr/>
      </dsp:nvSpPr>
      <dsp:spPr>
        <a:xfrm>
          <a:off x="0" y="2836306"/>
          <a:ext cx="6151562" cy="19293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AAEBC-8D3B-47A6-93B4-7E8FE12C1947}">
      <dsp:nvSpPr>
        <dsp:cNvPr id="0" name=""/>
        <dsp:cNvSpPr/>
      </dsp:nvSpPr>
      <dsp:spPr>
        <a:xfrm>
          <a:off x="583627" y="3270410"/>
          <a:ext cx="1061141" cy="10611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AC71A3-6A9E-4B81-99B0-9373B655BF4E}">
      <dsp:nvSpPr>
        <dsp:cNvPr id="0" name=""/>
        <dsp:cNvSpPr/>
      </dsp:nvSpPr>
      <dsp:spPr>
        <a:xfrm>
          <a:off x="2228397" y="2836306"/>
          <a:ext cx="2768203" cy="192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189" tIns="204189" rIns="204189" bIns="204189" numCol="1" spcCol="1270" anchor="ctr" anchorCtr="0">
          <a:noAutofit/>
        </a:bodyPr>
        <a:lstStyle/>
        <a:p>
          <a:pPr marL="0" lvl="0" indent="0" algn="l" defTabSz="711200">
            <a:lnSpc>
              <a:spcPct val="90000"/>
            </a:lnSpc>
            <a:spcBef>
              <a:spcPct val="0"/>
            </a:spcBef>
            <a:spcAft>
              <a:spcPct val="35000"/>
            </a:spcAft>
            <a:buNone/>
          </a:pPr>
          <a:r>
            <a:rPr lang="en-US" sz="1600" kern="1200" dirty="0"/>
            <a:t>If the transaction zero, then there is no difference between renting and buying but when transaction costs are positive then there is an incentive to buy instead of renting</a:t>
          </a:r>
        </a:p>
      </dsp:txBody>
      <dsp:txXfrm>
        <a:off x="2228397" y="2836306"/>
        <a:ext cx="2768203" cy="1929348"/>
      </dsp:txXfrm>
    </dsp:sp>
    <dsp:sp modelId="{8EA53524-6577-4ED4-BF9A-F8B40B87D9D8}">
      <dsp:nvSpPr>
        <dsp:cNvPr id="0" name=""/>
        <dsp:cNvSpPr/>
      </dsp:nvSpPr>
      <dsp:spPr>
        <a:xfrm>
          <a:off x="4996600" y="2836306"/>
          <a:ext cx="1154962" cy="1929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189" tIns="204189" rIns="204189" bIns="204189" numCol="1" spcCol="1270" anchor="ctr" anchorCtr="0">
          <a:noAutofit/>
        </a:bodyPr>
        <a:lstStyle/>
        <a:p>
          <a:pPr marL="0" lvl="0" indent="0" algn="l" defTabSz="755650">
            <a:lnSpc>
              <a:spcPct val="90000"/>
            </a:lnSpc>
            <a:spcBef>
              <a:spcPct val="0"/>
            </a:spcBef>
            <a:spcAft>
              <a:spcPct val="35000"/>
            </a:spcAft>
            <a:buNone/>
          </a:pPr>
          <a:r>
            <a:rPr lang="en-US" sz="1700" kern="1200" dirty="0"/>
            <a:t>Machine example</a:t>
          </a:r>
        </a:p>
      </dsp:txBody>
      <dsp:txXfrm>
        <a:off x="4996600" y="2836306"/>
        <a:ext cx="1154962" cy="192934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1A913-1296-F744-9799-1C036C661A15}">
      <dsp:nvSpPr>
        <dsp:cNvPr id="0" name=""/>
        <dsp:cNvSpPr/>
      </dsp:nvSpPr>
      <dsp:spPr>
        <a:xfrm>
          <a:off x="0" y="252831"/>
          <a:ext cx="7729728" cy="12635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Once we recognize that contracts are incomplete and transaction costs are positive, then the boundaries of the firm matter for economic efficiency.  </a:t>
          </a:r>
        </a:p>
      </dsp:txBody>
      <dsp:txXfrm>
        <a:off x="61684" y="314515"/>
        <a:ext cx="7606360" cy="1140231"/>
      </dsp:txXfrm>
    </dsp:sp>
    <dsp:sp modelId="{59E7A86F-CE97-7440-AE06-ACC6D8F56A86}">
      <dsp:nvSpPr>
        <dsp:cNvPr id="0" name=""/>
        <dsp:cNvSpPr/>
      </dsp:nvSpPr>
      <dsp:spPr>
        <a:xfrm>
          <a:off x="0" y="1585551"/>
          <a:ext cx="7729728" cy="12635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Specifically, modern property rights theory maintains that firm boundaries are chosen to allocate the residual control rights optimally among the various parties to a transaction.</a:t>
          </a:r>
        </a:p>
      </dsp:txBody>
      <dsp:txXfrm>
        <a:off x="61684" y="1647235"/>
        <a:ext cx="7606360" cy="114023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E2A8F-CB46-4C74-B6B8-0C2D042F4FDA}">
      <dsp:nvSpPr>
        <dsp:cNvPr id="0" name=""/>
        <dsp:cNvSpPr/>
      </dsp:nvSpPr>
      <dsp:spPr>
        <a:xfrm>
          <a:off x="1037410" y="610157"/>
          <a:ext cx="1474352" cy="1474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526A7-B8C7-4585-A108-C2BB56FF5956}">
      <dsp:nvSpPr>
        <dsp:cNvPr id="0" name=""/>
        <dsp:cNvSpPr/>
      </dsp:nvSpPr>
      <dsp:spPr>
        <a:xfrm>
          <a:off x="136417" y="2487741"/>
          <a:ext cx="327633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Contractual parties may engage in a great deal of haggling over the terms of the revised contract </a:t>
          </a:r>
        </a:p>
      </dsp:txBody>
      <dsp:txXfrm>
        <a:off x="136417" y="2487741"/>
        <a:ext cx="3276339" cy="810000"/>
      </dsp:txXfrm>
    </dsp:sp>
    <dsp:sp modelId="{BAEB384B-FC7B-4B30-8C34-59285DF5E61C}">
      <dsp:nvSpPr>
        <dsp:cNvPr id="0" name=""/>
        <dsp:cNvSpPr/>
      </dsp:nvSpPr>
      <dsp:spPr>
        <a:xfrm>
          <a:off x="4887109" y="610157"/>
          <a:ext cx="1474352" cy="1474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D1BF9-7D7D-4751-BADE-1A7530C85E8D}">
      <dsp:nvSpPr>
        <dsp:cNvPr id="0" name=""/>
        <dsp:cNvSpPr/>
      </dsp:nvSpPr>
      <dsp:spPr>
        <a:xfrm>
          <a:off x="3986115" y="2487741"/>
          <a:ext cx="327633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There may be costly legal disputes because an incomplete contract will be ambiguous</a:t>
          </a:r>
        </a:p>
      </dsp:txBody>
      <dsp:txXfrm>
        <a:off x="3986115" y="2487741"/>
        <a:ext cx="3276339" cy="810000"/>
      </dsp:txXfrm>
    </dsp:sp>
    <dsp:sp modelId="{1D7205E6-6AC4-4D51-8573-E66623CFB844}">
      <dsp:nvSpPr>
        <dsp:cNvPr id="0" name=""/>
        <dsp:cNvSpPr/>
      </dsp:nvSpPr>
      <dsp:spPr>
        <a:xfrm>
          <a:off x="8736807" y="610157"/>
          <a:ext cx="1474352" cy="14743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F111F-9246-4749-908C-2EADD1D7AA96}">
      <dsp:nvSpPr>
        <dsp:cNvPr id="0" name=""/>
        <dsp:cNvSpPr/>
      </dsp:nvSpPr>
      <dsp:spPr>
        <a:xfrm>
          <a:off x="7835814" y="2487741"/>
          <a:ext cx="327633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Contractual parties have asymmetric information and may fail to reach an efficient agreement</a:t>
          </a:r>
        </a:p>
      </dsp:txBody>
      <dsp:txXfrm>
        <a:off x="7835814" y="2487741"/>
        <a:ext cx="3276339" cy="810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CC418-2A14-4BD4-A4DD-A2FC7F1BE16C}">
      <dsp:nvSpPr>
        <dsp:cNvPr id="0" name=""/>
        <dsp:cNvSpPr/>
      </dsp:nvSpPr>
      <dsp:spPr>
        <a:xfrm>
          <a:off x="0" y="2339366"/>
          <a:ext cx="10261599" cy="767832"/>
        </a:xfrm>
        <a:prstGeom prst="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Example: </a:t>
          </a:r>
          <a:r>
            <a:rPr lang="en-US" sz="1300" kern="1200" dirty="0"/>
            <a:t>If firm A buys firm B and there aren’t any physical assets there is nothing stopping workers from firm B to quit and make their own firm. </a:t>
          </a:r>
        </a:p>
      </dsp:txBody>
      <dsp:txXfrm>
        <a:off x="0" y="2339366"/>
        <a:ext cx="10261599" cy="414629"/>
      </dsp:txXfrm>
    </dsp:sp>
    <dsp:sp modelId="{84B8F225-5562-4259-9985-F34F5131878E}">
      <dsp:nvSpPr>
        <dsp:cNvPr id="0" name=""/>
        <dsp:cNvSpPr/>
      </dsp:nvSpPr>
      <dsp:spPr>
        <a:xfrm>
          <a:off x="0" y="2738639"/>
          <a:ext cx="10261599" cy="35320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highlight>
                <a:srgbClr val="FFFF00"/>
              </a:highlight>
            </a:rPr>
            <a:t>Helps us understand the concept of authorit</a:t>
          </a:r>
          <a:r>
            <a:rPr lang="en-US" sz="2200" kern="1200" dirty="0"/>
            <a:t>y. Employees vs. independent contractors</a:t>
          </a:r>
        </a:p>
      </dsp:txBody>
      <dsp:txXfrm>
        <a:off x="0" y="2738639"/>
        <a:ext cx="10261599" cy="353202"/>
      </dsp:txXfrm>
    </dsp:sp>
    <dsp:sp modelId="{2CD286D8-AB89-461B-9B97-F38C5BEBA37B}">
      <dsp:nvSpPr>
        <dsp:cNvPr id="0" name=""/>
        <dsp:cNvSpPr/>
      </dsp:nvSpPr>
      <dsp:spPr>
        <a:xfrm rot="10800000">
          <a:off x="0" y="1169957"/>
          <a:ext cx="10261599" cy="1180926"/>
        </a:xfrm>
        <a:prstGeom prst="upArrowCallou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Nonhuman assets: </a:t>
          </a:r>
        </a:p>
      </dsp:txBody>
      <dsp:txXfrm rot="-10800000">
        <a:off x="0" y="1169957"/>
        <a:ext cx="10261599" cy="414505"/>
      </dsp:txXfrm>
    </dsp:sp>
    <dsp:sp modelId="{6F654D93-5783-4EAC-B1BD-860726CBBC2F}">
      <dsp:nvSpPr>
        <dsp:cNvPr id="0" name=""/>
        <dsp:cNvSpPr/>
      </dsp:nvSpPr>
      <dsp:spPr>
        <a:xfrm>
          <a:off x="2521" y="1584462"/>
          <a:ext cx="2472704" cy="35309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 firm’s reputation</a:t>
          </a:r>
        </a:p>
      </dsp:txBody>
      <dsp:txXfrm>
        <a:off x="2521" y="1584462"/>
        <a:ext cx="2472704" cy="353096"/>
      </dsp:txXfrm>
    </dsp:sp>
    <dsp:sp modelId="{6F8C0791-291E-40C9-98EE-2605A8F24CB9}">
      <dsp:nvSpPr>
        <dsp:cNvPr id="0" name=""/>
        <dsp:cNvSpPr/>
      </dsp:nvSpPr>
      <dsp:spPr>
        <a:xfrm>
          <a:off x="2475226" y="1584462"/>
          <a:ext cx="2472704" cy="35309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Their distribution network</a:t>
          </a:r>
        </a:p>
      </dsp:txBody>
      <dsp:txXfrm>
        <a:off x="2475226" y="1584462"/>
        <a:ext cx="2472704" cy="353096"/>
      </dsp:txXfrm>
    </dsp:sp>
    <dsp:sp modelId="{A063C4CA-3A8B-4330-81F8-CC42B62E62CF}">
      <dsp:nvSpPr>
        <dsp:cNvPr id="0" name=""/>
        <dsp:cNvSpPr/>
      </dsp:nvSpPr>
      <dsp:spPr>
        <a:xfrm>
          <a:off x="4947931" y="1584462"/>
          <a:ext cx="2472704" cy="35309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Their files containing important information</a:t>
          </a:r>
        </a:p>
      </dsp:txBody>
      <dsp:txXfrm>
        <a:off x="4947931" y="1584462"/>
        <a:ext cx="2472704" cy="353096"/>
      </dsp:txXfrm>
    </dsp:sp>
    <dsp:sp modelId="{EA83D027-7787-4ECB-B34B-297D74F50011}">
      <dsp:nvSpPr>
        <dsp:cNvPr id="0" name=""/>
        <dsp:cNvSpPr/>
      </dsp:nvSpPr>
      <dsp:spPr>
        <a:xfrm>
          <a:off x="7420635" y="1584462"/>
          <a:ext cx="2838442" cy="35309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Contracts that prohibits workers from working for competitors</a:t>
          </a:r>
        </a:p>
      </dsp:txBody>
      <dsp:txXfrm>
        <a:off x="7420635" y="1584462"/>
        <a:ext cx="2838442" cy="353096"/>
      </dsp:txXfrm>
    </dsp:sp>
    <dsp:sp modelId="{C0FD8779-AADC-4B4A-A707-BD02AD02A2AC}">
      <dsp:nvSpPr>
        <dsp:cNvPr id="0" name=""/>
        <dsp:cNvSpPr/>
      </dsp:nvSpPr>
      <dsp:spPr>
        <a:xfrm rot="10800000">
          <a:off x="0" y="549"/>
          <a:ext cx="10261599" cy="1180926"/>
        </a:xfrm>
        <a:prstGeom prst="upArrowCallou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A firm’s nonhuman assets represent the glue that keeps the firm together </a:t>
          </a:r>
          <a:endParaRPr lang="en-US" sz="1800" kern="1200" dirty="0"/>
        </a:p>
      </dsp:txBody>
      <dsp:txXfrm rot="-10800000">
        <a:off x="0" y="549"/>
        <a:ext cx="10261599" cy="414505"/>
      </dsp:txXfrm>
    </dsp:sp>
    <dsp:sp modelId="{2F5ED94B-22CD-458B-9BAC-ED00B5AC9DE6}">
      <dsp:nvSpPr>
        <dsp:cNvPr id="0" name=""/>
        <dsp:cNvSpPr/>
      </dsp:nvSpPr>
      <dsp:spPr>
        <a:xfrm>
          <a:off x="0" y="415054"/>
          <a:ext cx="10261599" cy="35309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 law of forbearance reinforces the authority that employers possess.</a:t>
          </a:r>
        </a:p>
      </dsp:txBody>
      <dsp:txXfrm>
        <a:off x="0" y="415054"/>
        <a:ext cx="10261599" cy="35309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EB191-5B11-DD4E-B24C-D22DC12C4D23}">
      <dsp:nvSpPr>
        <dsp:cNvPr id="0" name=""/>
        <dsp:cNvSpPr/>
      </dsp:nvSpPr>
      <dsp:spPr>
        <a:xfrm>
          <a:off x="0" y="130349"/>
          <a:ext cx="6151562" cy="1283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It is persuasively explained in property rights/transaction costs terms. </a:t>
          </a:r>
        </a:p>
      </dsp:txBody>
      <dsp:txXfrm>
        <a:off x="62669" y="193018"/>
        <a:ext cx="6026224" cy="1158444"/>
      </dsp:txXfrm>
    </dsp:sp>
    <dsp:sp modelId="{3A64EBE7-FDAA-4B40-A017-8D8659F73728}">
      <dsp:nvSpPr>
        <dsp:cNvPr id="0" name=""/>
        <dsp:cNvSpPr/>
      </dsp:nvSpPr>
      <dsp:spPr>
        <a:xfrm>
          <a:off x="0" y="1430752"/>
          <a:ext cx="6151562" cy="1283782"/>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Reluctant to sign a short-term contract and be at the mercy of the other</a:t>
          </a:r>
        </a:p>
      </dsp:txBody>
      <dsp:txXfrm>
        <a:off x="62669" y="1493421"/>
        <a:ext cx="6026224" cy="1158444"/>
      </dsp:txXfrm>
    </dsp:sp>
    <dsp:sp modelId="{EFAE5F73-FBA8-B84C-99FB-22E74C7E80CE}">
      <dsp:nvSpPr>
        <dsp:cNvPr id="0" name=""/>
        <dsp:cNvSpPr/>
      </dsp:nvSpPr>
      <dsp:spPr>
        <a:xfrm>
          <a:off x="0" y="2714534"/>
          <a:ext cx="6151562"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31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Fisher Body: because of the renegotiation time</a:t>
          </a:r>
        </a:p>
        <a:p>
          <a:pPr marL="114300" lvl="1" indent="-114300" algn="l" defTabSz="666750">
            <a:lnSpc>
              <a:spcPct val="90000"/>
            </a:lnSpc>
            <a:spcBef>
              <a:spcPct val="0"/>
            </a:spcBef>
            <a:spcAft>
              <a:spcPct val="20000"/>
            </a:spcAft>
            <a:buChar char="•"/>
          </a:pPr>
          <a:r>
            <a:rPr lang="en-US" sz="1500" kern="1200" dirty="0"/>
            <a:t>GM: hesitant to depend on one supplier</a:t>
          </a:r>
        </a:p>
      </dsp:txBody>
      <dsp:txXfrm>
        <a:off x="0" y="2714534"/>
        <a:ext cx="6151562" cy="491625"/>
      </dsp:txXfrm>
    </dsp:sp>
    <dsp:sp modelId="{B6365006-66A5-5A47-9982-D743EA1FF333}">
      <dsp:nvSpPr>
        <dsp:cNvPr id="0" name=""/>
        <dsp:cNvSpPr/>
      </dsp:nvSpPr>
      <dsp:spPr>
        <a:xfrm>
          <a:off x="0" y="3206159"/>
          <a:ext cx="6151562" cy="1283782"/>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Contract negotiations became increasingly complex until in 1926 the two firms merged to mitigate bargaining difficulties. </a:t>
          </a:r>
        </a:p>
      </dsp:txBody>
      <dsp:txXfrm>
        <a:off x="62669" y="3268828"/>
        <a:ext cx="6026224" cy="1158444"/>
      </dsp:txXfrm>
    </dsp:sp>
    <dsp:sp modelId="{E187B3AF-D256-3743-9A6D-ACEB8F7403BE}">
      <dsp:nvSpPr>
        <dsp:cNvPr id="0" name=""/>
        <dsp:cNvSpPr/>
      </dsp:nvSpPr>
      <dsp:spPr>
        <a:xfrm>
          <a:off x="0" y="4544662"/>
          <a:ext cx="6151562" cy="1283782"/>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Vertical financial ownership replaced long-term contracting, which allowed the parties to adjust in an adaptive, sequential manner.  Ownership provided necessary </a:t>
          </a:r>
          <a:r>
            <a:rPr lang="en-US" sz="1900" u="sng" kern="1200" dirty="0"/>
            <a:t>ex post</a:t>
          </a:r>
          <a:r>
            <a:rPr lang="en-US" sz="1900" kern="1200" dirty="0"/>
            <a:t> </a:t>
          </a:r>
          <a:r>
            <a:rPr lang="en-US" sz="1900" u="sng" kern="1200" dirty="0"/>
            <a:t>residual control rights.</a:t>
          </a:r>
          <a:endParaRPr lang="en-US" sz="1900" kern="1200" dirty="0"/>
        </a:p>
      </dsp:txBody>
      <dsp:txXfrm>
        <a:off x="62669" y="4607331"/>
        <a:ext cx="6026224" cy="1158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E0870-8DF9-3341-93AE-D754862C6985}">
      <dsp:nvSpPr>
        <dsp:cNvPr id="0" name=""/>
        <dsp:cNvSpPr/>
      </dsp:nvSpPr>
      <dsp:spPr>
        <a:xfrm>
          <a:off x="1252" y="85402"/>
          <a:ext cx="4885283" cy="29311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a:highlight>
                <a:srgbClr val="808080"/>
              </a:highlight>
            </a:rPr>
            <a:t>Property rights provide the basic economic incentive system that shapes resource allocation.</a:t>
          </a:r>
          <a:endParaRPr lang="en-US" sz="3200" b="0" kern="1200" dirty="0">
            <a:highlight>
              <a:srgbClr val="808080"/>
            </a:highlight>
          </a:endParaRPr>
        </a:p>
      </dsp:txBody>
      <dsp:txXfrm>
        <a:off x="1252" y="85402"/>
        <a:ext cx="4885283" cy="2931169"/>
      </dsp:txXfrm>
    </dsp:sp>
    <dsp:sp modelId="{6CFFFFA4-2465-2241-AEF1-2FEFDB91B198}">
      <dsp:nvSpPr>
        <dsp:cNvPr id="0" name=""/>
        <dsp:cNvSpPr/>
      </dsp:nvSpPr>
      <dsp:spPr>
        <a:xfrm>
          <a:off x="5375064" y="85402"/>
          <a:ext cx="4885283" cy="2931169"/>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Property rights are formed and enforced by political entities, and they reflect the conflicting economic interests and bargaining strengths of those affected</a:t>
          </a:r>
          <a:r>
            <a:rPr lang="en-US" sz="3300" kern="1200"/>
            <a:t>.</a:t>
          </a:r>
          <a:endParaRPr lang="en-US" sz="3300" kern="1200" dirty="0"/>
        </a:p>
      </dsp:txBody>
      <dsp:txXfrm>
        <a:off x="5375064" y="85402"/>
        <a:ext cx="4885283" cy="2931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12CFB-F3D1-FC47-9330-063257D8ECE6}">
      <dsp:nvSpPr>
        <dsp:cNvPr id="0" name=""/>
        <dsp:cNvSpPr/>
      </dsp:nvSpPr>
      <dsp:spPr>
        <a:xfrm>
          <a:off x="0" y="35841"/>
          <a:ext cx="7729728" cy="3030300"/>
        </a:xfrm>
        <a:prstGeom prst="round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“The social institutions that define  or delimit the range of privileges granted to individuals of specific resources such as parcels of land    or water. ”</a:t>
          </a:r>
        </a:p>
      </dsp:txBody>
      <dsp:txXfrm>
        <a:off x="147927" y="183768"/>
        <a:ext cx="7433874" cy="2734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ABCF8-2015-3445-97CA-AB2E55981470}">
      <dsp:nvSpPr>
        <dsp:cNvPr id="0" name=""/>
        <dsp:cNvSpPr/>
      </dsp:nvSpPr>
      <dsp:spPr>
        <a:xfrm>
          <a:off x="0" y="80518"/>
          <a:ext cx="6151562" cy="16457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The right to exclude non-owners from access;</a:t>
          </a:r>
        </a:p>
      </dsp:txBody>
      <dsp:txXfrm>
        <a:off x="80339" y="160857"/>
        <a:ext cx="5990884" cy="1485073"/>
      </dsp:txXfrm>
    </dsp:sp>
    <dsp:sp modelId="{9C7E3964-2F6E-2D45-B01B-A8480849ECE2}">
      <dsp:nvSpPr>
        <dsp:cNvPr id="0" name=""/>
        <dsp:cNvSpPr/>
      </dsp:nvSpPr>
      <dsp:spPr>
        <a:xfrm>
          <a:off x="0" y="1815549"/>
          <a:ext cx="6151562" cy="1645751"/>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The right to appropriate the steam of economic rents from use of and investments in the resource; and</a:t>
          </a:r>
        </a:p>
      </dsp:txBody>
      <dsp:txXfrm>
        <a:off x="80339" y="1895888"/>
        <a:ext cx="5990884" cy="1485073"/>
      </dsp:txXfrm>
    </dsp:sp>
    <dsp:sp modelId="{B3073917-C253-1E46-B463-12AF7B36FD14}">
      <dsp:nvSpPr>
        <dsp:cNvPr id="0" name=""/>
        <dsp:cNvSpPr/>
      </dsp:nvSpPr>
      <dsp:spPr>
        <a:xfrm>
          <a:off x="0" y="3550580"/>
          <a:ext cx="6151562" cy="1645751"/>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The rights to sell or otherwise transfer the resource to others. </a:t>
          </a:r>
        </a:p>
      </dsp:txBody>
      <dsp:txXfrm>
        <a:off x="80339" y="3630919"/>
        <a:ext cx="5990884" cy="1485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2EAF2-07F1-2B4E-87C1-72D905868275}">
      <dsp:nvSpPr>
        <dsp:cNvPr id="0" name=""/>
        <dsp:cNvSpPr/>
      </dsp:nvSpPr>
      <dsp:spPr>
        <a:xfrm>
          <a:off x="268" y="1927616"/>
          <a:ext cx="4676632" cy="1870653"/>
        </a:xfrm>
        <a:prstGeom prst="chevron">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Property rights institutions range from: </a:t>
          </a:r>
        </a:p>
      </dsp:txBody>
      <dsp:txXfrm>
        <a:off x="935595" y="1927616"/>
        <a:ext cx="2805979" cy="1870653"/>
      </dsp:txXfrm>
    </dsp:sp>
    <dsp:sp modelId="{BDE5CF80-46BB-7540-A74D-187CC75EF1B6}">
      <dsp:nvSpPr>
        <dsp:cNvPr id="0" name=""/>
        <dsp:cNvSpPr/>
      </dsp:nvSpPr>
      <dsp:spPr>
        <a:xfrm>
          <a:off x="4068939" y="2086621"/>
          <a:ext cx="3881605" cy="1552642"/>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t" anchorCtr="0">
          <a:noAutofit/>
        </a:bodyPr>
        <a:lstStyle/>
        <a:p>
          <a:pPr marL="0" lvl="0" indent="0" algn="ctr" defTabSz="977900">
            <a:lnSpc>
              <a:spcPct val="90000"/>
            </a:lnSpc>
            <a:spcBef>
              <a:spcPct val="0"/>
            </a:spcBef>
            <a:spcAft>
              <a:spcPct val="35000"/>
            </a:spcAft>
            <a:buNone/>
          </a:pPr>
          <a:r>
            <a:rPr lang="en-US" sz="2200" b="1" kern="1200" dirty="0"/>
            <a:t>Formal arrangements</a:t>
          </a:r>
        </a:p>
        <a:p>
          <a:pPr marL="171450" lvl="1" indent="-171450" algn="l" defTabSz="755650">
            <a:lnSpc>
              <a:spcPct val="90000"/>
            </a:lnSpc>
            <a:spcBef>
              <a:spcPct val="0"/>
            </a:spcBef>
            <a:spcAft>
              <a:spcPct val="15000"/>
            </a:spcAft>
            <a:buChar char="•"/>
          </a:pPr>
          <a:r>
            <a:rPr lang="en-US" sz="1700" kern="1200" dirty="0"/>
            <a:t> (constitutional provisions, statues,                   and judicial rulings)</a:t>
          </a:r>
        </a:p>
      </dsp:txBody>
      <dsp:txXfrm>
        <a:off x="4845260" y="2086621"/>
        <a:ext cx="2328963" cy="1552642"/>
      </dsp:txXfrm>
    </dsp:sp>
    <dsp:sp modelId="{2295CAF1-04C5-6C41-B334-4F9B5A596BD6}">
      <dsp:nvSpPr>
        <dsp:cNvPr id="0" name=""/>
        <dsp:cNvSpPr/>
      </dsp:nvSpPr>
      <dsp:spPr>
        <a:xfrm>
          <a:off x="7407119" y="2086621"/>
          <a:ext cx="4145981" cy="1552642"/>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t" anchorCtr="0">
          <a:noAutofit/>
        </a:bodyPr>
        <a:lstStyle/>
        <a:p>
          <a:pPr marL="0" lvl="0" indent="0" algn="ctr" defTabSz="977900">
            <a:lnSpc>
              <a:spcPct val="90000"/>
            </a:lnSpc>
            <a:spcBef>
              <a:spcPct val="0"/>
            </a:spcBef>
            <a:spcAft>
              <a:spcPct val="35000"/>
            </a:spcAft>
            <a:buNone/>
          </a:pPr>
          <a:r>
            <a:rPr lang="en-US" sz="2200" b="1" kern="1200" dirty="0"/>
            <a:t>Informal arrangements</a:t>
          </a:r>
        </a:p>
        <a:p>
          <a:pPr marL="171450" lvl="1" indent="-171450" algn="l" defTabSz="755650">
            <a:lnSpc>
              <a:spcPct val="90000"/>
            </a:lnSpc>
            <a:spcBef>
              <a:spcPct val="0"/>
            </a:spcBef>
            <a:spcAft>
              <a:spcPct val="15000"/>
            </a:spcAft>
            <a:buChar char="•"/>
          </a:pPr>
          <a:r>
            <a:rPr lang="en-US" sz="1700" kern="1200" dirty="0"/>
            <a:t> (conventions and customs regarding the allocation and uses of property)</a:t>
          </a:r>
        </a:p>
      </dsp:txBody>
      <dsp:txXfrm>
        <a:off x="8183440" y="2086621"/>
        <a:ext cx="2593339" cy="15526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0979C-9C13-6945-A360-A3A26D73C3AC}">
      <dsp:nvSpPr>
        <dsp:cNvPr id="0" name=""/>
        <dsp:cNvSpPr/>
      </dsp:nvSpPr>
      <dsp:spPr>
        <a:xfrm>
          <a:off x="1922" y="96390"/>
          <a:ext cx="2955633" cy="50840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951" tIns="0" rIns="291951"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Assigning ownership to valuable resources and by designating who bears the economic rewards and costs of resource-use decisions</a:t>
          </a:r>
        </a:p>
        <a:p>
          <a:pPr marL="171450" lvl="1" indent="-171450" algn="l" defTabSz="800100">
            <a:lnSpc>
              <a:spcPct val="90000"/>
            </a:lnSpc>
            <a:spcBef>
              <a:spcPct val="0"/>
            </a:spcBef>
            <a:spcAft>
              <a:spcPct val="15000"/>
            </a:spcAft>
            <a:buChar char="•"/>
          </a:pPr>
          <a:r>
            <a:rPr lang="en-US" sz="1800" kern="1200" dirty="0">
              <a:solidFill>
                <a:schemeClr val="tx1"/>
              </a:solidFill>
            </a:rPr>
            <a:t>Property rights institutions thus structure incentives for economic behavior in society. </a:t>
          </a:r>
        </a:p>
      </dsp:txBody>
      <dsp:txXfrm>
        <a:off x="1922" y="2130018"/>
        <a:ext cx="2955633" cy="3050441"/>
      </dsp:txXfrm>
    </dsp:sp>
    <dsp:sp modelId="{958F810D-4924-E845-AB0A-44A9B2260D8A}">
      <dsp:nvSpPr>
        <dsp:cNvPr id="0" name=""/>
        <dsp:cNvSpPr/>
      </dsp:nvSpPr>
      <dsp:spPr>
        <a:xfrm>
          <a:off x="1922" y="865044"/>
          <a:ext cx="2955633" cy="141870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1951" tIns="165100" rIns="29195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1922" y="865044"/>
        <a:ext cx="2955633" cy="1418704"/>
      </dsp:txXfrm>
    </dsp:sp>
    <dsp:sp modelId="{52F8F9EA-91A6-2740-9FAD-5769ED16AC0C}">
      <dsp:nvSpPr>
        <dsp:cNvPr id="0" name=""/>
        <dsp:cNvSpPr/>
      </dsp:nvSpPr>
      <dsp:spPr>
        <a:xfrm>
          <a:off x="3194006" y="96390"/>
          <a:ext cx="2955633" cy="5062291"/>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951" tIns="0" rIns="291951" bIns="330200" numCol="1" spcCol="1270" anchor="t" anchorCtr="0">
          <a:noAutofit/>
        </a:bodyPr>
        <a:lstStyle/>
        <a:p>
          <a:pPr marL="0" lvl="0" indent="0" algn="l" defTabSz="977900">
            <a:lnSpc>
              <a:spcPct val="90000"/>
            </a:lnSpc>
            <a:spcBef>
              <a:spcPct val="0"/>
            </a:spcBef>
            <a:spcAft>
              <a:spcPct val="35000"/>
            </a:spcAft>
            <a:buNone/>
          </a:pPr>
          <a:r>
            <a:rPr lang="en-US" sz="2200" kern="1200" dirty="0"/>
            <a:t>Allocating decision-making authority, the prevailing property rights arrangement determines who the key actors are in the economic system</a:t>
          </a:r>
        </a:p>
      </dsp:txBody>
      <dsp:txXfrm>
        <a:off x="3194006" y="2121307"/>
        <a:ext cx="2955633" cy="3037374"/>
      </dsp:txXfrm>
    </dsp:sp>
    <dsp:sp modelId="{13D1E806-E9B5-CD4F-9D1E-5CA846FD0AD7}">
      <dsp:nvSpPr>
        <dsp:cNvPr id="0" name=""/>
        <dsp:cNvSpPr/>
      </dsp:nvSpPr>
      <dsp:spPr>
        <a:xfrm>
          <a:off x="3194006" y="854156"/>
          <a:ext cx="2955633" cy="141870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1951" tIns="165100" rIns="29195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194006" y="854156"/>
        <a:ext cx="2955633" cy="14187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2BF64-BBEE-0B46-940A-EC099066ECDD}">
      <dsp:nvSpPr>
        <dsp:cNvPr id="0" name=""/>
        <dsp:cNvSpPr/>
      </dsp:nvSpPr>
      <dsp:spPr>
        <a:xfrm>
          <a:off x="50" y="51745"/>
          <a:ext cx="4795093"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Common pool losses more frequent </a:t>
          </a:r>
        </a:p>
      </dsp:txBody>
      <dsp:txXfrm>
        <a:off x="50" y="51745"/>
        <a:ext cx="4795093" cy="547200"/>
      </dsp:txXfrm>
    </dsp:sp>
    <dsp:sp modelId="{58352FB7-ED1A-8149-B7F8-4FC94781C268}">
      <dsp:nvSpPr>
        <dsp:cNvPr id="0" name=""/>
        <dsp:cNvSpPr/>
      </dsp:nvSpPr>
      <dsp:spPr>
        <a:xfrm>
          <a:off x="50" y="598945"/>
          <a:ext cx="4795093" cy="245128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Property rights to the resource is not assured</a:t>
          </a:r>
        </a:p>
        <a:p>
          <a:pPr marL="171450" lvl="1" indent="-171450" algn="l" defTabSz="844550">
            <a:lnSpc>
              <a:spcPct val="90000"/>
            </a:lnSpc>
            <a:spcBef>
              <a:spcPct val="0"/>
            </a:spcBef>
            <a:spcAft>
              <a:spcPct val="15000"/>
            </a:spcAft>
            <a:buChar char="•"/>
          </a:pPr>
          <a:r>
            <a:rPr lang="en-US" sz="1900" kern="1200" dirty="0"/>
            <a:t>Individuals don’t have to consider the social cost of their activities</a:t>
          </a:r>
        </a:p>
        <a:p>
          <a:pPr marL="171450" lvl="1" indent="-171450" algn="l" defTabSz="844550">
            <a:lnSpc>
              <a:spcPct val="90000"/>
            </a:lnSpc>
            <a:spcBef>
              <a:spcPct val="0"/>
            </a:spcBef>
            <a:spcAft>
              <a:spcPct val="15000"/>
            </a:spcAft>
            <a:buChar char="•"/>
          </a:pPr>
          <a:r>
            <a:rPr lang="en-US" sz="1900" kern="1200" dirty="0"/>
            <a:t>Individuals can use the resources too quickly</a:t>
          </a:r>
        </a:p>
        <a:p>
          <a:pPr marL="171450" lvl="1" indent="-171450" algn="l" defTabSz="844550">
            <a:lnSpc>
              <a:spcPct val="90000"/>
            </a:lnSpc>
            <a:spcBef>
              <a:spcPct val="0"/>
            </a:spcBef>
            <a:spcAft>
              <a:spcPct val="15000"/>
            </a:spcAft>
            <a:buChar char="•"/>
          </a:pPr>
          <a:r>
            <a:rPr lang="en-US" sz="1900" kern="1200" dirty="0"/>
            <a:t>Competitive pressure encourages short-term horizons in production</a:t>
          </a:r>
        </a:p>
        <a:p>
          <a:pPr marL="171450" lvl="1" indent="-171450" algn="l" defTabSz="844550">
            <a:lnSpc>
              <a:spcPct val="90000"/>
            </a:lnSpc>
            <a:spcBef>
              <a:spcPct val="0"/>
            </a:spcBef>
            <a:spcAft>
              <a:spcPct val="15000"/>
            </a:spcAft>
            <a:buChar char="•"/>
          </a:pPr>
          <a:r>
            <a:rPr lang="en-US" sz="1900" kern="1200" dirty="0"/>
            <a:t>There is a reduced incentive to invest</a:t>
          </a:r>
        </a:p>
      </dsp:txBody>
      <dsp:txXfrm>
        <a:off x="50" y="598945"/>
        <a:ext cx="4795093" cy="2451284"/>
      </dsp:txXfrm>
    </dsp:sp>
    <dsp:sp modelId="{A69A1AA9-B679-3F4A-9E47-3A990364BB88}">
      <dsp:nvSpPr>
        <dsp:cNvPr id="0" name=""/>
        <dsp:cNvSpPr/>
      </dsp:nvSpPr>
      <dsp:spPr>
        <a:xfrm>
          <a:off x="5466456" y="51745"/>
          <a:ext cx="4795093" cy="547200"/>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Resource value decreases </a:t>
          </a:r>
        </a:p>
      </dsp:txBody>
      <dsp:txXfrm>
        <a:off x="5466456" y="51745"/>
        <a:ext cx="4795093" cy="547200"/>
      </dsp:txXfrm>
    </dsp:sp>
    <dsp:sp modelId="{136149D6-245E-7B48-9427-F984228F6855}">
      <dsp:nvSpPr>
        <dsp:cNvPr id="0" name=""/>
        <dsp:cNvSpPr/>
      </dsp:nvSpPr>
      <dsp:spPr>
        <a:xfrm>
          <a:off x="5466456" y="598945"/>
          <a:ext cx="4795093" cy="2451284"/>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Exchange and relocation to higher valued uses is more costly and less effective</a:t>
          </a:r>
        </a:p>
        <a:p>
          <a:pPr marL="171450" lvl="1" indent="-171450" algn="l" defTabSz="844550">
            <a:lnSpc>
              <a:spcPct val="90000"/>
            </a:lnSpc>
            <a:spcBef>
              <a:spcPct val="0"/>
            </a:spcBef>
            <a:spcAft>
              <a:spcPct val="15000"/>
            </a:spcAft>
            <a:buChar char="•"/>
          </a:pPr>
          <a:r>
            <a:rPr lang="en-US" sz="1900" kern="1200" dirty="0"/>
            <a:t>Asset processes are needed to understand the underpinning demand and supply conditions</a:t>
          </a:r>
        </a:p>
      </dsp:txBody>
      <dsp:txXfrm>
        <a:off x="5466456" y="598945"/>
        <a:ext cx="4795093" cy="24512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8F097-F995-D746-919B-9DE636F1DD1A}">
      <dsp:nvSpPr>
        <dsp:cNvPr id="0" name=""/>
        <dsp:cNvSpPr/>
      </dsp:nvSpPr>
      <dsp:spPr>
        <a:xfrm>
          <a:off x="268306" y="1852"/>
          <a:ext cx="5070437" cy="1114003"/>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Property rights can emerge from three factors: </a:t>
          </a:r>
        </a:p>
      </dsp:txBody>
      <dsp:txXfrm>
        <a:off x="300934" y="34480"/>
        <a:ext cx="5005181" cy="1048747"/>
      </dsp:txXfrm>
    </dsp:sp>
    <dsp:sp modelId="{47F48E82-BB58-1E45-9999-14425DC211F8}">
      <dsp:nvSpPr>
        <dsp:cNvPr id="0" name=""/>
        <dsp:cNvSpPr/>
      </dsp:nvSpPr>
      <dsp:spPr>
        <a:xfrm>
          <a:off x="268306" y="1316376"/>
          <a:ext cx="1114003" cy="1114003"/>
        </a:xfrm>
        <a:prstGeom prst="roundRect">
          <a:avLst>
            <a:gd name="adj" fmla="val 1667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390BD5-8295-0A49-8651-6A021D1F2F6A}">
      <dsp:nvSpPr>
        <dsp:cNvPr id="0" name=""/>
        <dsp:cNvSpPr/>
      </dsp:nvSpPr>
      <dsp:spPr>
        <a:xfrm>
          <a:off x="1449149" y="1316376"/>
          <a:ext cx="3889594" cy="1114003"/>
        </a:xfrm>
        <a:prstGeom prst="roundRect">
          <a:avLst>
            <a:gd name="adj" fmla="val 1667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Shifts in relative prices</a:t>
          </a:r>
        </a:p>
      </dsp:txBody>
      <dsp:txXfrm>
        <a:off x="1503540" y="1370767"/>
        <a:ext cx="3780812" cy="1005221"/>
      </dsp:txXfrm>
    </dsp:sp>
    <dsp:sp modelId="{E2B62A61-E1B9-C44E-B95A-DCF040A08734}">
      <dsp:nvSpPr>
        <dsp:cNvPr id="0" name=""/>
        <dsp:cNvSpPr/>
      </dsp:nvSpPr>
      <dsp:spPr>
        <a:xfrm>
          <a:off x="268306" y="2564060"/>
          <a:ext cx="1114003" cy="1114003"/>
        </a:xfrm>
        <a:prstGeom prst="roundRect">
          <a:avLst>
            <a:gd name="adj" fmla="val 1667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DDA2F30-2D65-6A4D-BF17-580F54744D80}">
      <dsp:nvSpPr>
        <dsp:cNvPr id="0" name=""/>
        <dsp:cNvSpPr/>
      </dsp:nvSpPr>
      <dsp:spPr>
        <a:xfrm>
          <a:off x="1449149" y="2564060"/>
          <a:ext cx="3889594" cy="1114003"/>
        </a:xfrm>
        <a:prstGeom prst="roundRect">
          <a:avLst>
            <a:gd name="adj" fmla="val 1667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Changes in production and enforcement technology</a:t>
          </a:r>
        </a:p>
      </dsp:txBody>
      <dsp:txXfrm>
        <a:off x="1503540" y="2618451"/>
        <a:ext cx="3780812" cy="1005221"/>
      </dsp:txXfrm>
    </dsp:sp>
    <dsp:sp modelId="{BA4B11CA-669C-514F-9A3A-379248BC5BFE}">
      <dsp:nvSpPr>
        <dsp:cNvPr id="0" name=""/>
        <dsp:cNvSpPr/>
      </dsp:nvSpPr>
      <dsp:spPr>
        <a:xfrm>
          <a:off x="268306" y="3811744"/>
          <a:ext cx="1114003" cy="1114003"/>
        </a:xfrm>
        <a:prstGeom prst="roundRect">
          <a:avLst>
            <a:gd name="adj" fmla="val 16670"/>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092C6A1-DEBC-7C40-8368-1E778EF36D8D}">
      <dsp:nvSpPr>
        <dsp:cNvPr id="0" name=""/>
        <dsp:cNvSpPr/>
      </dsp:nvSpPr>
      <dsp:spPr>
        <a:xfrm>
          <a:off x="1449149" y="3811744"/>
          <a:ext cx="3889594" cy="1114003"/>
        </a:xfrm>
        <a:prstGeom prst="roundRect">
          <a:avLst>
            <a:gd name="adj" fmla="val 16670"/>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Shifts in preferences and other political parameters</a:t>
          </a:r>
        </a:p>
      </dsp:txBody>
      <dsp:txXfrm>
        <a:off x="1503540" y="3866135"/>
        <a:ext cx="3780812" cy="10052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8FAF1-4B92-3149-8887-86F7DAC7D77D}" type="datetimeFigureOut">
              <a:rPr lang="en-US" smtClean="0"/>
              <a:t>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EF9C9-8E50-AF41-A38D-7D2CEA0FD060}" type="slidenum">
              <a:rPr lang="en-US" smtClean="0"/>
              <a:t>‹#›</a:t>
            </a:fld>
            <a:endParaRPr lang="en-US" dirty="0"/>
          </a:p>
        </p:txBody>
      </p:sp>
    </p:spTree>
    <p:extLst>
      <p:ext uri="{BB962C8B-B14F-4D97-AF65-F5344CB8AC3E}">
        <p14:creationId xmlns:p14="http://schemas.microsoft.com/office/powerpoint/2010/main" val="164425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EF9C9-8E50-AF41-A38D-7D2CEA0FD060}" type="slidenum">
              <a:rPr lang="en-US" smtClean="0"/>
              <a:t>2</a:t>
            </a:fld>
            <a:endParaRPr lang="en-US" dirty="0"/>
          </a:p>
        </p:txBody>
      </p:sp>
    </p:spTree>
    <p:extLst>
      <p:ext uri="{BB962C8B-B14F-4D97-AF65-F5344CB8AC3E}">
        <p14:creationId xmlns:p14="http://schemas.microsoft.com/office/powerpoint/2010/main" val="87448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sz="1200" b="0" i="0" kern="1200" dirty="0">
                <a:solidFill>
                  <a:schemeClr val="tx1"/>
                </a:solidFill>
                <a:effectLst/>
                <a:latin typeface="+mn-lt"/>
                <a:ea typeface="+mn-ea"/>
                <a:cs typeface="+mn-cs"/>
              </a:rPr>
              <a:t>exclusivity of rights to choose the use of a resource</a:t>
            </a:r>
          </a:p>
          <a:p>
            <a:pPr marL="228600" indent="-228600">
              <a:buAutoNum type="arabicParenBoth"/>
            </a:pPr>
            <a:r>
              <a:rPr lang="en-US" sz="1200" b="0" i="0" kern="1200" dirty="0">
                <a:solidFill>
                  <a:schemeClr val="tx1"/>
                </a:solidFill>
                <a:effectLst/>
                <a:latin typeface="+mn-lt"/>
                <a:ea typeface="+mn-ea"/>
                <a:cs typeface="+mn-cs"/>
              </a:rPr>
              <a:t>exclusivity of rights to the services of a resource</a:t>
            </a:r>
          </a:p>
          <a:p>
            <a:pPr marL="228600" indent="-228600">
              <a:buAutoNum type="arabicParenBoth"/>
            </a:pPr>
            <a:r>
              <a:rPr lang="en-US" sz="1200" b="0" i="0" kern="1200" dirty="0">
                <a:solidFill>
                  <a:schemeClr val="tx1"/>
                </a:solidFill>
                <a:effectLst/>
                <a:latin typeface="+mn-lt"/>
                <a:ea typeface="+mn-ea"/>
                <a:cs typeface="+mn-cs"/>
              </a:rPr>
              <a:t>Rights to exchange the resource at mutually agreeable terms.</a:t>
            </a:r>
            <a:endParaRPr lang="en-US" b="0" dirty="0"/>
          </a:p>
        </p:txBody>
      </p:sp>
      <p:sp>
        <p:nvSpPr>
          <p:cNvPr id="4" name="Slide Number Placeholder 3"/>
          <p:cNvSpPr>
            <a:spLocks noGrp="1"/>
          </p:cNvSpPr>
          <p:nvPr>
            <p:ph type="sldNum" sz="quarter" idx="5"/>
          </p:nvPr>
        </p:nvSpPr>
        <p:spPr/>
        <p:txBody>
          <a:bodyPr/>
          <a:lstStyle/>
          <a:p>
            <a:fld id="{3E6EF9C9-8E50-AF41-A38D-7D2CEA0FD060}" type="slidenum">
              <a:rPr lang="en-US" smtClean="0"/>
              <a:t>3</a:t>
            </a:fld>
            <a:endParaRPr lang="en-US" dirty="0"/>
          </a:p>
        </p:txBody>
      </p:sp>
    </p:spTree>
    <p:extLst>
      <p:ext uri="{BB962C8B-B14F-4D97-AF65-F5344CB8AC3E}">
        <p14:creationId xmlns:p14="http://schemas.microsoft.com/office/powerpoint/2010/main" val="393991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creates Private Ownership which can evolve into a variety or property rights</a:t>
            </a:r>
          </a:p>
          <a:p>
            <a:endParaRPr lang="en-US" dirty="0"/>
          </a:p>
        </p:txBody>
      </p:sp>
      <p:sp>
        <p:nvSpPr>
          <p:cNvPr id="4" name="Slide Number Placeholder 3"/>
          <p:cNvSpPr>
            <a:spLocks noGrp="1"/>
          </p:cNvSpPr>
          <p:nvPr>
            <p:ph type="sldNum" sz="quarter" idx="5"/>
          </p:nvPr>
        </p:nvSpPr>
        <p:spPr/>
        <p:txBody>
          <a:bodyPr/>
          <a:lstStyle/>
          <a:p>
            <a:fld id="{3E6EF9C9-8E50-AF41-A38D-7D2CEA0FD060}" type="slidenum">
              <a:rPr lang="en-US" smtClean="0"/>
              <a:t>7</a:t>
            </a:fld>
            <a:endParaRPr lang="en-US" dirty="0"/>
          </a:p>
        </p:txBody>
      </p:sp>
    </p:spTree>
    <p:extLst>
      <p:ext uri="{BB962C8B-B14F-4D97-AF65-F5344CB8AC3E}">
        <p14:creationId xmlns:p14="http://schemas.microsoft.com/office/powerpoint/2010/main" val="3468335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33362624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115974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167299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1956309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3290665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55392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415992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8C7BF3-0E03-FD4A-BC57-D0DF5500E3C4}"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17184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445756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2657636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252579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2799567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F6939BC-B3BE-B549-A0C1-98B7FEC55596}" type="datetimeFigureOut">
              <a:rPr lang="en-US" smtClean="0"/>
              <a:t>2/2/2024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644419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1022000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228307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775201" y="685800"/>
            <a:ext cx="7414684"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31747" name="Rectangle 3"/>
          <p:cNvSpPr>
            <a:spLocks noGrp="1" noChangeArrowheads="1"/>
          </p:cNvSpPr>
          <p:nvPr>
            <p:ph type="subTitle" sz="quarter" idx="1"/>
          </p:nvPr>
        </p:nvSpPr>
        <p:spPr>
          <a:xfrm>
            <a:off x="6908801" y="4038600"/>
            <a:ext cx="5281084" cy="1752600"/>
          </a:xfrm>
          <a:ln w="9525">
            <a:headEnd/>
            <a:tailEnd/>
          </a:ln>
        </p:spPr>
        <p:txBody>
          <a:bodyPr lIns="92075" tIns="46038" rIns="92075" bIns="46038" anchor="ctr"/>
          <a:lstStyle>
            <a:lvl1pPr marL="0" indent="0" algn="ctr">
              <a:buFont typeface="Wingdings" pitchFamily="2" charset="2"/>
              <a:buNone/>
              <a:defRPr>
                <a:solidFill>
                  <a:schemeClr val="bg2"/>
                </a:solidFill>
              </a:defRPr>
            </a:lvl1pPr>
          </a:lstStyle>
          <a:p>
            <a:r>
              <a:rPr lang="en-US"/>
              <a:t>Click to edit Master subtitle style</a:t>
            </a:r>
          </a:p>
        </p:txBody>
      </p:sp>
      <p:sp>
        <p:nvSpPr>
          <p:cNvPr id="2" name="Rectangle 4">
            <a:extLst>
              <a:ext uri="{FF2B5EF4-FFF2-40B4-BE49-F238E27FC236}">
                <a16:creationId xmlns:a16="http://schemas.microsoft.com/office/drawing/2014/main" id="{A8AAB2DE-8A79-DC4B-C425-458642B77506}"/>
              </a:ext>
            </a:extLst>
          </p:cNvPr>
          <p:cNvSpPr>
            <a:spLocks noGrp="1" noChangeArrowheads="1"/>
          </p:cNvSpPr>
          <p:nvPr>
            <p:ph type="dt" sz="quarter" idx="10"/>
          </p:nvPr>
        </p:nvSpPr>
        <p:spPr>
          <a:xfrm>
            <a:off x="914400" y="6248400"/>
            <a:ext cx="2540000" cy="457200"/>
          </a:xfrm>
        </p:spPr>
        <p:txBody>
          <a:bodyPr/>
          <a:lstStyle>
            <a:lvl1pPr>
              <a:defRPr>
                <a:solidFill>
                  <a:srgbClr val="EAEAEA"/>
                </a:solidFill>
              </a:defRPr>
            </a:lvl1pPr>
          </a:lstStyle>
          <a:p>
            <a:pPr>
              <a:defRPr/>
            </a:pPr>
            <a:endParaRPr lang="en-US"/>
          </a:p>
        </p:txBody>
      </p:sp>
      <p:sp>
        <p:nvSpPr>
          <p:cNvPr id="3" name="Rectangle 5">
            <a:extLst>
              <a:ext uri="{FF2B5EF4-FFF2-40B4-BE49-F238E27FC236}">
                <a16:creationId xmlns:a16="http://schemas.microsoft.com/office/drawing/2014/main" id="{67972532-DFF4-D562-E7E0-534B2D493494}"/>
              </a:ext>
            </a:extLst>
          </p:cNvPr>
          <p:cNvSpPr>
            <a:spLocks noGrp="1" noChangeArrowheads="1"/>
          </p:cNvSpPr>
          <p:nvPr>
            <p:ph type="ftr" sz="quarter" idx="11"/>
          </p:nvPr>
        </p:nvSpPr>
        <p:spPr>
          <a:xfrm>
            <a:off x="4165600" y="6248400"/>
            <a:ext cx="3860800" cy="457200"/>
          </a:xfrm>
        </p:spPr>
        <p:txBody>
          <a:bodyPr/>
          <a:lstStyle>
            <a:lvl1pPr>
              <a:defRPr>
                <a:solidFill>
                  <a:srgbClr val="EAEAEA"/>
                </a:solidFill>
              </a:defRPr>
            </a:lvl1pPr>
          </a:lstStyle>
          <a:p>
            <a:pPr>
              <a:defRPr/>
            </a:pPr>
            <a:endParaRPr lang="en-US"/>
          </a:p>
        </p:txBody>
      </p:sp>
      <p:sp>
        <p:nvSpPr>
          <p:cNvPr id="4" name="Rectangle 6">
            <a:extLst>
              <a:ext uri="{FF2B5EF4-FFF2-40B4-BE49-F238E27FC236}">
                <a16:creationId xmlns:a16="http://schemas.microsoft.com/office/drawing/2014/main" id="{47737518-2C20-4E74-2E28-C3E7D2D49CA4}"/>
              </a:ext>
            </a:extLst>
          </p:cNvPr>
          <p:cNvSpPr>
            <a:spLocks noGrp="1" noChangeArrowheads="1"/>
          </p:cNvSpPr>
          <p:nvPr>
            <p:ph type="sldNum" sz="quarter" idx="12"/>
          </p:nvPr>
        </p:nvSpPr>
        <p:spPr>
          <a:xfrm>
            <a:off x="8737600" y="6248400"/>
            <a:ext cx="2540000" cy="457200"/>
          </a:xfrm>
        </p:spPr>
        <p:txBody>
          <a:bodyPr/>
          <a:lstStyle>
            <a:lvl1pPr>
              <a:defRPr>
                <a:solidFill>
                  <a:srgbClr val="EAEAEA"/>
                </a:solidFill>
              </a:defRPr>
            </a:lvl1pPr>
          </a:lstStyle>
          <a:p>
            <a:fld id="{FEA81022-DBC8-47B1-82B4-B256AEC53125}" type="slidenum">
              <a:rPr lang="en-US" altLang="en-US"/>
              <a:pPr/>
              <a:t>‹#›</a:t>
            </a:fld>
            <a:endParaRPr lang="en-US" altLang="en-US"/>
          </a:p>
        </p:txBody>
      </p:sp>
    </p:spTree>
    <p:extLst>
      <p:ext uri="{BB962C8B-B14F-4D97-AF65-F5344CB8AC3E}">
        <p14:creationId xmlns:p14="http://schemas.microsoft.com/office/powerpoint/2010/main" val="699768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a:extLst>
              <a:ext uri="{FF2B5EF4-FFF2-40B4-BE49-F238E27FC236}">
                <a16:creationId xmlns:a16="http://schemas.microsoft.com/office/drawing/2014/main" id="{364BB9FE-7185-A96D-33E3-338B092A6A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8">
            <a:extLst>
              <a:ext uri="{FF2B5EF4-FFF2-40B4-BE49-F238E27FC236}">
                <a16:creationId xmlns:a16="http://schemas.microsoft.com/office/drawing/2014/main" id="{8C535EA0-F481-0201-AF7C-D7B6200016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0E536A53-083D-7386-8C89-0DBBB6EF2878}"/>
              </a:ext>
            </a:extLst>
          </p:cNvPr>
          <p:cNvSpPr>
            <a:spLocks noGrp="1" noChangeArrowheads="1"/>
          </p:cNvSpPr>
          <p:nvPr>
            <p:ph type="sldNum" sz="quarter" idx="12"/>
          </p:nvPr>
        </p:nvSpPr>
        <p:spPr>
          <a:ln/>
        </p:spPr>
        <p:txBody>
          <a:bodyPr/>
          <a:lstStyle>
            <a:lvl1pPr>
              <a:defRPr/>
            </a:lvl1pPr>
          </a:lstStyle>
          <a:p>
            <a:fld id="{29E75596-6F0D-4702-A41C-7B2E228E7081}" type="slidenum">
              <a:rPr lang="en-US" altLang="en-US"/>
              <a:pPr/>
              <a:t>‹#›</a:t>
            </a:fld>
            <a:endParaRPr lang="en-US" altLang="en-US"/>
          </a:p>
        </p:txBody>
      </p:sp>
    </p:spTree>
    <p:extLst>
      <p:ext uri="{BB962C8B-B14F-4D97-AF65-F5344CB8AC3E}">
        <p14:creationId xmlns:p14="http://schemas.microsoft.com/office/powerpoint/2010/main" val="2947397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7">
            <a:extLst>
              <a:ext uri="{FF2B5EF4-FFF2-40B4-BE49-F238E27FC236}">
                <a16:creationId xmlns:a16="http://schemas.microsoft.com/office/drawing/2014/main" id="{1B1AFBC5-3DA8-FAF9-64B5-889926584A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8">
            <a:extLst>
              <a:ext uri="{FF2B5EF4-FFF2-40B4-BE49-F238E27FC236}">
                <a16:creationId xmlns:a16="http://schemas.microsoft.com/office/drawing/2014/main" id="{0B127FCF-9F24-07E0-FD3B-04397CE2E6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8BDC1892-BD4D-59D3-A39E-27ABC4ED28CA}"/>
              </a:ext>
            </a:extLst>
          </p:cNvPr>
          <p:cNvSpPr>
            <a:spLocks noGrp="1" noChangeArrowheads="1"/>
          </p:cNvSpPr>
          <p:nvPr>
            <p:ph type="sldNum" sz="quarter" idx="12"/>
          </p:nvPr>
        </p:nvSpPr>
        <p:spPr>
          <a:ln/>
        </p:spPr>
        <p:txBody>
          <a:bodyPr/>
          <a:lstStyle>
            <a:lvl1pPr>
              <a:defRPr/>
            </a:lvl1pPr>
          </a:lstStyle>
          <a:p>
            <a:fld id="{60F7248B-0140-40BF-AB40-E856E7B6815C}" type="slidenum">
              <a:rPr lang="en-US" altLang="en-US"/>
              <a:pPr/>
              <a:t>‹#›</a:t>
            </a:fld>
            <a:endParaRPr lang="en-US" altLang="en-US"/>
          </a:p>
        </p:txBody>
      </p:sp>
    </p:spTree>
    <p:extLst>
      <p:ext uri="{BB962C8B-B14F-4D97-AF65-F5344CB8AC3E}">
        <p14:creationId xmlns:p14="http://schemas.microsoft.com/office/powerpoint/2010/main" val="748416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a:extLst>
              <a:ext uri="{FF2B5EF4-FFF2-40B4-BE49-F238E27FC236}">
                <a16:creationId xmlns:a16="http://schemas.microsoft.com/office/drawing/2014/main" id="{5D6BB85F-3B26-0678-79BF-6C8B9EC9B0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8">
            <a:extLst>
              <a:ext uri="{FF2B5EF4-FFF2-40B4-BE49-F238E27FC236}">
                <a16:creationId xmlns:a16="http://schemas.microsoft.com/office/drawing/2014/main" id="{D396093F-B806-8893-7277-C7151B0775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29">
            <a:extLst>
              <a:ext uri="{FF2B5EF4-FFF2-40B4-BE49-F238E27FC236}">
                <a16:creationId xmlns:a16="http://schemas.microsoft.com/office/drawing/2014/main" id="{818FDF15-4A1D-B5BC-0F12-3DC1FDDD9110}"/>
              </a:ext>
            </a:extLst>
          </p:cNvPr>
          <p:cNvSpPr>
            <a:spLocks noGrp="1" noChangeArrowheads="1"/>
          </p:cNvSpPr>
          <p:nvPr>
            <p:ph type="sldNum" sz="quarter" idx="12"/>
          </p:nvPr>
        </p:nvSpPr>
        <p:spPr>
          <a:ln/>
        </p:spPr>
        <p:txBody>
          <a:bodyPr/>
          <a:lstStyle>
            <a:lvl1pPr>
              <a:defRPr/>
            </a:lvl1pPr>
          </a:lstStyle>
          <a:p>
            <a:fld id="{518A9DFC-3ED3-4017-84A9-D760BF51FDA5}" type="slidenum">
              <a:rPr lang="en-US" altLang="en-US"/>
              <a:pPr/>
              <a:t>‹#›</a:t>
            </a:fld>
            <a:endParaRPr lang="en-US" altLang="en-US"/>
          </a:p>
        </p:txBody>
      </p:sp>
    </p:spTree>
    <p:extLst>
      <p:ext uri="{BB962C8B-B14F-4D97-AF65-F5344CB8AC3E}">
        <p14:creationId xmlns:p14="http://schemas.microsoft.com/office/powerpoint/2010/main" val="549421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a:extLst>
              <a:ext uri="{FF2B5EF4-FFF2-40B4-BE49-F238E27FC236}">
                <a16:creationId xmlns:a16="http://schemas.microsoft.com/office/drawing/2014/main" id="{0DF3103D-5109-7799-C0F0-29D1811251B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28">
            <a:extLst>
              <a:ext uri="{FF2B5EF4-FFF2-40B4-BE49-F238E27FC236}">
                <a16:creationId xmlns:a16="http://schemas.microsoft.com/office/drawing/2014/main" id="{949EBA7B-D285-061B-4731-E9BB67EDB0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29">
            <a:extLst>
              <a:ext uri="{FF2B5EF4-FFF2-40B4-BE49-F238E27FC236}">
                <a16:creationId xmlns:a16="http://schemas.microsoft.com/office/drawing/2014/main" id="{48D67C6B-531A-5BCB-AB98-4BA8C3964F4E}"/>
              </a:ext>
            </a:extLst>
          </p:cNvPr>
          <p:cNvSpPr>
            <a:spLocks noGrp="1" noChangeArrowheads="1"/>
          </p:cNvSpPr>
          <p:nvPr>
            <p:ph type="sldNum" sz="quarter" idx="12"/>
          </p:nvPr>
        </p:nvSpPr>
        <p:spPr>
          <a:ln/>
        </p:spPr>
        <p:txBody>
          <a:bodyPr/>
          <a:lstStyle>
            <a:lvl1pPr>
              <a:defRPr/>
            </a:lvl1pPr>
          </a:lstStyle>
          <a:p>
            <a:fld id="{4074A23F-91E5-4D5D-911C-4449D27C9684}" type="slidenum">
              <a:rPr lang="en-US" altLang="en-US"/>
              <a:pPr/>
              <a:t>‹#›</a:t>
            </a:fld>
            <a:endParaRPr lang="en-US" altLang="en-US"/>
          </a:p>
        </p:txBody>
      </p:sp>
    </p:spTree>
    <p:extLst>
      <p:ext uri="{BB962C8B-B14F-4D97-AF65-F5344CB8AC3E}">
        <p14:creationId xmlns:p14="http://schemas.microsoft.com/office/powerpoint/2010/main" val="2984174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a:extLst>
              <a:ext uri="{FF2B5EF4-FFF2-40B4-BE49-F238E27FC236}">
                <a16:creationId xmlns:a16="http://schemas.microsoft.com/office/drawing/2014/main" id="{7AB7903D-80A7-15C9-1390-E4E086DF773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28">
            <a:extLst>
              <a:ext uri="{FF2B5EF4-FFF2-40B4-BE49-F238E27FC236}">
                <a16:creationId xmlns:a16="http://schemas.microsoft.com/office/drawing/2014/main" id="{CE086C43-51C9-62E6-89E0-28C3A2F3D5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5EAF8868-2E0D-0099-9B4A-4E5D974B95F6}"/>
              </a:ext>
            </a:extLst>
          </p:cNvPr>
          <p:cNvSpPr>
            <a:spLocks noGrp="1" noChangeArrowheads="1"/>
          </p:cNvSpPr>
          <p:nvPr>
            <p:ph type="sldNum" sz="quarter" idx="12"/>
          </p:nvPr>
        </p:nvSpPr>
        <p:spPr>
          <a:ln/>
        </p:spPr>
        <p:txBody>
          <a:bodyPr/>
          <a:lstStyle>
            <a:lvl1pPr>
              <a:defRPr/>
            </a:lvl1pPr>
          </a:lstStyle>
          <a:p>
            <a:fld id="{A3E33FD0-0D44-4570-980B-32C7C829A3F7}" type="slidenum">
              <a:rPr lang="en-US" altLang="en-US"/>
              <a:pPr/>
              <a:t>‹#›</a:t>
            </a:fld>
            <a:endParaRPr lang="en-US" altLang="en-US"/>
          </a:p>
        </p:txBody>
      </p:sp>
    </p:spTree>
    <p:extLst>
      <p:ext uri="{BB962C8B-B14F-4D97-AF65-F5344CB8AC3E}">
        <p14:creationId xmlns:p14="http://schemas.microsoft.com/office/powerpoint/2010/main" val="1275134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a:extLst>
              <a:ext uri="{FF2B5EF4-FFF2-40B4-BE49-F238E27FC236}">
                <a16:creationId xmlns:a16="http://schemas.microsoft.com/office/drawing/2014/main" id="{4C705CAA-EDFF-543D-8AA9-2A01B82F752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8">
            <a:extLst>
              <a:ext uri="{FF2B5EF4-FFF2-40B4-BE49-F238E27FC236}">
                <a16:creationId xmlns:a16="http://schemas.microsoft.com/office/drawing/2014/main" id="{28C8F31E-F723-D57D-1229-886F28DE23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29">
            <a:extLst>
              <a:ext uri="{FF2B5EF4-FFF2-40B4-BE49-F238E27FC236}">
                <a16:creationId xmlns:a16="http://schemas.microsoft.com/office/drawing/2014/main" id="{9A448FE4-9C67-AA0F-5676-02DC5FA9793F}"/>
              </a:ext>
            </a:extLst>
          </p:cNvPr>
          <p:cNvSpPr>
            <a:spLocks noGrp="1" noChangeArrowheads="1"/>
          </p:cNvSpPr>
          <p:nvPr>
            <p:ph type="sldNum" sz="quarter" idx="12"/>
          </p:nvPr>
        </p:nvSpPr>
        <p:spPr>
          <a:ln/>
        </p:spPr>
        <p:txBody>
          <a:bodyPr/>
          <a:lstStyle>
            <a:lvl1pPr>
              <a:defRPr/>
            </a:lvl1pPr>
          </a:lstStyle>
          <a:p>
            <a:fld id="{9B139365-9734-4531-BCC4-59890EACDC72}" type="slidenum">
              <a:rPr lang="en-US" altLang="en-US"/>
              <a:pPr/>
              <a:t>‹#›</a:t>
            </a:fld>
            <a:endParaRPr lang="en-US" altLang="en-US"/>
          </a:p>
        </p:txBody>
      </p:sp>
    </p:spTree>
    <p:extLst>
      <p:ext uri="{BB962C8B-B14F-4D97-AF65-F5344CB8AC3E}">
        <p14:creationId xmlns:p14="http://schemas.microsoft.com/office/powerpoint/2010/main" val="276824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8715015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a:extLst>
              <a:ext uri="{FF2B5EF4-FFF2-40B4-BE49-F238E27FC236}">
                <a16:creationId xmlns:a16="http://schemas.microsoft.com/office/drawing/2014/main" id="{B9CAA1D4-911E-93C2-162A-488A5E3940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8">
            <a:extLst>
              <a:ext uri="{FF2B5EF4-FFF2-40B4-BE49-F238E27FC236}">
                <a16:creationId xmlns:a16="http://schemas.microsoft.com/office/drawing/2014/main" id="{497DD442-B722-B9E6-D994-2B5E24E10C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29">
            <a:extLst>
              <a:ext uri="{FF2B5EF4-FFF2-40B4-BE49-F238E27FC236}">
                <a16:creationId xmlns:a16="http://schemas.microsoft.com/office/drawing/2014/main" id="{0AB7B67C-4810-E07C-8516-22D08F7CEF43}"/>
              </a:ext>
            </a:extLst>
          </p:cNvPr>
          <p:cNvSpPr>
            <a:spLocks noGrp="1" noChangeArrowheads="1"/>
          </p:cNvSpPr>
          <p:nvPr>
            <p:ph type="sldNum" sz="quarter" idx="12"/>
          </p:nvPr>
        </p:nvSpPr>
        <p:spPr>
          <a:ln/>
        </p:spPr>
        <p:txBody>
          <a:bodyPr/>
          <a:lstStyle>
            <a:lvl1pPr>
              <a:defRPr/>
            </a:lvl1pPr>
          </a:lstStyle>
          <a:p>
            <a:fld id="{0CC3703E-B1DE-4BF8-985C-3C5957FFB3B9}" type="slidenum">
              <a:rPr lang="en-US" altLang="en-US"/>
              <a:pPr/>
              <a:t>‹#›</a:t>
            </a:fld>
            <a:endParaRPr lang="en-US" altLang="en-US"/>
          </a:p>
        </p:txBody>
      </p:sp>
    </p:spTree>
    <p:extLst>
      <p:ext uri="{BB962C8B-B14F-4D97-AF65-F5344CB8AC3E}">
        <p14:creationId xmlns:p14="http://schemas.microsoft.com/office/powerpoint/2010/main" val="2460301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a:extLst>
              <a:ext uri="{FF2B5EF4-FFF2-40B4-BE49-F238E27FC236}">
                <a16:creationId xmlns:a16="http://schemas.microsoft.com/office/drawing/2014/main" id="{13A2D89B-5DBD-9E9A-34DD-180D9130D8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8">
            <a:extLst>
              <a:ext uri="{FF2B5EF4-FFF2-40B4-BE49-F238E27FC236}">
                <a16:creationId xmlns:a16="http://schemas.microsoft.com/office/drawing/2014/main" id="{9B4955A8-26FB-2B90-8FD7-A8FD82255F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29">
            <a:extLst>
              <a:ext uri="{FF2B5EF4-FFF2-40B4-BE49-F238E27FC236}">
                <a16:creationId xmlns:a16="http://schemas.microsoft.com/office/drawing/2014/main" id="{F7C1787C-AC08-D215-C21A-01F66C2CBEAD}"/>
              </a:ext>
            </a:extLst>
          </p:cNvPr>
          <p:cNvSpPr>
            <a:spLocks noGrp="1" noChangeArrowheads="1"/>
          </p:cNvSpPr>
          <p:nvPr>
            <p:ph type="sldNum" sz="quarter" idx="12"/>
          </p:nvPr>
        </p:nvSpPr>
        <p:spPr>
          <a:ln/>
        </p:spPr>
        <p:txBody>
          <a:bodyPr/>
          <a:lstStyle>
            <a:lvl1pPr>
              <a:defRPr/>
            </a:lvl1pPr>
          </a:lstStyle>
          <a:p>
            <a:fld id="{01B4E9C1-3DA4-42AA-ADD8-EB1B462A995E}" type="slidenum">
              <a:rPr lang="en-US" altLang="en-US"/>
              <a:pPr/>
              <a:t>‹#›</a:t>
            </a:fld>
            <a:endParaRPr lang="en-US" altLang="en-US"/>
          </a:p>
        </p:txBody>
      </p:sp>
    </p:spTree>
    <p:extLst>
      <p:ext uri="{BB962C8B-B14F-4D97-AF65-F5344CB8AC3E}">
        <p14:creationId xmlns:p14="http://schemas.microsoft.com/office/powerpoint/2010/main" val="2789157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a:extLst>
              <a:ext uri="{FF2B5EF4-FFF2-40B4-BE49-F238E27FC236}">
                <a16:creationId xmlns:a16="http://schemas.microsoft.com/office/drawing/2014/main" id="{646A8386-BD0C-879C-F585-5544B572F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8">
            <a:extLst>
              <a:ext uri="{FF2B5EF4-FFF2-40B4-BE49-F238E27FC236}">
                <a16:creationId xmlns:a16="http://schemas.microsoft.com/office/drawing/2014/main" id="{107422BA-42FA-7899-EDF9-183EBEC726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8B78B6B5-B3A9-4CAF-59CA-0778766E43A6}"/>
              </a:ext>
            </a:extLst>
          </p:cNvPr>
          <p:cNvSpPr>
            <a:spLocks noGrp="1" noChangeArrowheads="1"/>
          </p:cNvSpPr>
          <p:nvPr>
            <p:ph type="sldNum" sz="quarter" idx="12"/>
          </p:nvPr>
        </p:nvSpPr>
        <p:spPr>
          <a:ln/>
        </p:spPr>
        <p:txBody>
          <a:bodyPr/>
          <a:lstStyle>
            <a:lvl1pPr>
              <a:defRPr/>
            </a:lvl1pPr>
          </a:lstStyle>
          <a:p>
            <a:fld id="{07D16428-C5B0-48D9-A412-9988D1D1C993}" type="slidenum">
              <a:rPr lang="en-US" altLang="en-US"/>
              <a:pPr/>
              <a:t>‹#›</a:t>
            </a:fld>
            <a:endParaRPr lang="en-US" altLang="en-US"/>
          </a:p>
        </p:txBody>
      </p:sp>
    </p:spTree>
    <p:extLst>
      <p:ext uri="{BB962C8B-B14F-4D97-AF65-F5344CB8AC3E}">
        <p14:creationId xmlns:p14="http://schemas.microsoft.com/office/powerpoint/2010/main" val="758252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533400"/>
            <a:ext cx="2540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533400"/>
            <a:ext cx="7416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a:extLst>
              <a:ext uri="{FF2B5EF4-FFF2-40B4-BE49-F238E27FC236}">
                <a16:creationId xmlns:a16="http://schemas.microsoft.com/office/drawing/2014/main" id="{6186AFF8-C275-D790-CEBC-C68149D864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8">
            <a:extLst>
              <a:ext uri="{FF2B5EF4-FFF2-40B4-BE49-F238E27FC236}">
                <a16:creationId xmlns:a16="http://schemas.microsoft.com/office/drawing/2014/main" id="{454D4B33-9E01-C454-BE93-2B245290BF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3ED0CB59-35FF-99DE-AA31-5D8E6FA78428}"/>
              </a:ext>
            </a:extLst>
          </p:cNvPr>
          <p:cNvSpPr>
            <a:spLocks noGrp="1" noChangeArrowheads="1"/>
          </p:cNvSpPr>
          <p:nvPr>
            <p:ph type="sldNum" sz="quarter" idx="12"/>
          </p:nvPr>
        </p:nvSpPr>
        <p:spPr>
          <a:ln/>
        </p:spPr>
        <p:txBody>
          <a:bodyPr/>
          <a:lstStyle>
            <a:lvl1pPr>
              <a:defRPr/>
            </a:lvl1pPr>
          </a:lstStyle>
          <a:p>
            <a:fld id="{A03B1F43-AD1D-4CE2-82EB-6C85FFEA51FD}" type="slidenum">
              <a:rPr lang="en-US" altLang="en-US"/>
              <a:pPr/>
              <a:t>‹#›</a:t>
            </a:fld>
            <a:endParaRPr lang="en-US" altLang="en-US"/>
          </a:p>
        </p:txBody>
      </p:sp>
    </p:spTree>
    <p:extLst>
      <p:ext uri="{BB962C8B-B14F-4D97-AF65-F5344CB8AC3E}">
        <p14:creationId xmlns:p14="http://schemas.microsoft.com/office/powerpoint/2010/main" val="150620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305173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8C7BF3-0E03-FD4A-BC57-D0DF5500E3C4}"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7373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69979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392761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7F6939BC-B3BE-B549-A0C1-98B7FEC55596}" type="datetimeFigureOut">
              <a:rPr lang="en-US" smtClean="0"/>
              <a:t>2/2/2024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219533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F6939BC-B3BE-B549-A0C1-98B7FEC55596}" type="datetimeFigureOut">
              <a:rPr lang="en-US" smtClean="0"/>
              <a:t>2/2/2024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568C7BF3-0E03-FD4A-BC57-D0DF5500E3C4}" type="slidenum">
              <a:rPr lang="en-US" smtClean="0"/>
              <a:t>‹#›</a:t>
            </a:fld>
            <a:endParaRPr lang="en-US" dirty="0"/>
          </a:p>
        </p:txBody>
      </p:sp>
    </p:spTree>
    <p:extLst>
      <p:ext uri="{BB962C8B-B14F-4D97-AF65-F5344CB8AC3E}">
        <p14:creationId xmlns:p14="http://schemas.microsoft.com/office/powerpoint/2010/main" val="133795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F6939BC-B3BE-B549-A0C1-98B7FEC55596}" type="datetimeFigureOut">
              <a:rPr lang="en-US" smtClean="0"/>
              <a:t>2/2/2024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68C7BF3-0E03-FD4A-BC57-D0DF5500E3C4}" type="slidenum">
              <a:rPr lang="en-US" smtClean="0"/>
              <a:t>‹#›</a:t>
            </a:fld>
            <a:endParaRPr lang="en-US" dirty="0"/>
          </a:p>
        </p:txBody>
      </p:sp>
    </p:spTree>
    <p:extLst>
      <p:ext uri="{BB962C8B-B14F-4D97-AF65-F5344CB8AC3E}">
        <p14:creationId xmlns:p14="http://schemas.microsoft.com/office/powerpoint/2010/main" val="172231687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F6939BC-B3BE-B549-A0C1-98B7FEC55596}" type="datetimeFigureOut">
              <a:rPr lang="en-US" smtClean="0"/>
              <a:t>2/2/2024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68C7BF3-0E03-FD4A-BC57-D0DF5500E3C4}" type="slidenum">
              <a:rPr lang="en-US" smtClean="0"/>
              <a:t>‹#›</a:t>
            </a:fld>
            <a:endParaRPr lang="en-US" dirty="0"/>
          </a:p>
        </p:txBody>
      </p:sp>
    </p:spTree>
    <p:extLst>
      <p:ext uri="{BB962C8B-B14F-4D97-AF65-F5344CB8AC3E}">
        <p14:creationId xmlns:p14="http://schemas.microsoft.com/office/powerpoint/2010/main" val="111922034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0A856A12-2A1B-2F36-17CD-9A52D61A1212}"/>
              </a:ext>
            </a:extLst>
          </p:cNvPr>
          <p:cNvSpPr>
            <a:spLocks noGrp="1" noChangeArrowheads="1"/>
          </p:cNvSpPr>
          <p:nvPr>
            <p:ph type="title"/>
          </p:nvPr>
        </p:nvSpPr>
        <p:spPr bwMode="auto">
          <a:xfrm>
            <a:off x="1828800" y="533400"/>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30723" name="Rectangle 1027">
            <a:extLst>
              <a:ext uri="{FF2B5EF4-FFF2-40B4-BE49-F238E27FC236}">
                <a16:creationId xmlns:a16="http://schemas.microsoft.com/office/drawing/2014/main" id="{BF9391B7-B498-ADDF-7976-F091B569CC06}"/>
              </a:ext>
            </a:extLst>
          </p:cNvPr>
          <p:cNvSpPr>
            <a:spLocks noGrp="1" noChangeArrowheads="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lvl1pPr>
          </a:lstStyle>
          <a:p>
            <a:pPr>
              <a:defRPr/>
            </a:pPr>
            <a:endParaRPr lang="en-US"/>
          </a:p>
        </p:txBody>
      </p:sp>
      <p:sp>
        <p:nvSpPr>
          <p:cNvPr id="30724" name="Rectangle 1028">
            <a:extLst>
              <a:ext uri="{FF2B5EF4-FFF2-40B4-BE49-F238E27FC236}">
                <a16:creationId xmlns:a16="http://schemas.microsoft.com/office/drawing/2014/main" id="{C39D6546-1168-AE41-EEE0-EFED3838DDF1}"/>
              </a:ext>
            </a:extLst>
          </p:cNvPr>
          <p:cNvSpPr>
            <a:spLocks noGrp="1" noChangeArrowheads="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vl1pPr>
          </a:lstStyle>
          <a:p>
            <a:pPr>
              <a:defRPr/>
            </a:pPr>
            <a:endParaRPr lang="en-US"/>
          </a:p>
        </p:txBody>
      </p:sp>
      <p:sp>
        <p:nvSpPr>
          <p:cNvPr id="30725" name="Rectangle 1029">
            <a:extLst>
              <a:ext uri="{FF2B5EF4-FFF2-40B4-BE49-F238E27FC236}">
                <a16:creationId xmlns:a16="http://schemas.microsoft.com/office/drawing/2014/main" id="{F32BA3B0-51C8-E1BA-2366-1957E0D1F0CF}"/>
              </a:ext>
            </a:extLst>
          </p:cNvPr>
          <p:cNvSpPr>
            <a:spLocks noGrp="1" noChangeArrowheads="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vl1pPr>
          </a:lstStyle>
          <a:p>
            <a:fld id="{64296EEA-CC18-4210-8DDB-E93439CF5A2E}" type="slidenum">
              <a:rPr lang="en-US" altLang="en-US"/>
              <a:pPr/>
              <a:t>‹#›</a:t>
            </a:fld>
            <a:endParaRPr lang="en-US" altLang="en-US"/>
          </a:p>
        </p:txBody>
      </p:sp>
      <p:pic>
        <p:nvPicPr>
          <p:cNvPr id="1030" name="Picture 1030" descr="C:\WINNT\Profiles\rebeccal\Personal\pics\strtegic1.jpg">
            <a:extLst>
              <a:ext uri="{FF2B5EF4-FFF2-40B4-BE49-F238E27FC236}">
                <a16:creationId xmlns:a16="http://schemas.microsoft.com/office/drawing/2014/main" id="{480885D3-03C4-226E-F28B-87D0509978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2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31">
            <a:extLst>
              <a:ext uri="{FF2B5EF4-FFF2-40B4-BE49-F238E27FC236}">
                <a16:creationId xmlns:a16="http://schemas.microsoft.com/office/drawing/2014/main" id="{32F7CC77-AA35-7656-F4A0-41B0B30326FC}"/>
              </a:ext>
            </a:extLst>
          </p:cNvPr>
          <p:cNvSpPr>
            <a:spLocks noGrp="1" noChangeArrowheads="1"/>
          </p:cNvSpPr>
          <p:nvPr>
            <p:ph type="body" idx="1"/>
          </p:nvPr>
        </p:nvSpPr>
        <p:spPr bwMode="auto">
          <a:xfrm>
            <a:off x="1828800" y="1981200"/>
            <a:ext cx="1016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731560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Layout" Target="../diagrams/layout9.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12.png"/><Relationship Id="rId5" Type="http://schemas.openxmlformats.org/officeDocument/2006/relationships/diagramColors" Target="../diagrams/colors9.xml"/><Relationship Id="rId10" Type="http://schemas.openxmlformats.org/officeDocument/2006/relationships/image" Target="../media/image11.svg"/><Relationship Id="rId4" Type="http://schemas.openxmlformats.org/officeDocument/2006/relationships/diagramQuickStyle" Target="../diagrams/quickStyle9.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6.emf"/><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8BF116C-4B53-5780-4BC2-7A136F2EDC5B}"/>
              </a:ext>
            </a:extLst>
          </p:cNvPr>
          <p:cNvSpPr>
            <a:spLocks noGrp="1" noChangeArrowheads="1"/>
          </p:cNvSpPr>
          <p:nvPr>
            <p:ph type="ctrTitle"/>
          </p:nvPr>
        </p:nvSpPr>
        <p:spPr>
          <a:xfrm>
            <a:off x="5334001" y="685800"/>
            <a:ext cx="6677024" cy="3352800"/>
          </a:xfrm>
        </p:spPr>
        <p:txBody>
          <a:bodyPr/>
          <a:lstStyle/>
          <a:p>
            <a:pPr algn="l" eaLnBrk="1" hangingPunct="1"/>
            <a:r>
              <a:rPr lang="en-US" altLang="en-US" sz="3200" b="1" dirty="0">
                <a:solidFill>
                  <a:srgbClr val="2E06C2"/>
                </a:solidFill>
                <a:effectLst/>
              </a:rPr>
              <a:t>Economic Foundations of Strategy</a:t>
            </a:r>
            <a:br>
              <a:rPr lang="en-US" altLang="en-US" sz="3200" b="1" dirty="0">
                <a:solidFill>
                  <a:srgbClr val="2E06C2"/>
                </a:solidFill>
                <a:effectLst/>
              </a:rPr>
            </a:br>
            <a:br>
              <a:rPr lang="en-US" altLang="en-US" sz="3200" b="1" dirty="0">
                <a:solidFill>
                  <a:srgbClr val="2E06C2"/>
                </a:solidFill>
                <a:effectLst/>
              </a:rPr>
            </a:br>
            <a:r>
              <a:rPr lang="en-US" altLang="en-US" sz="3200" b="1" dirty="0">
                <a:solidFill>
                  <a:srgbClr val="2E06C2"/>
                </a:solidFill>
                <a:effectLst/>
              </a:rPr>
              <a:t>Chapter 3: Property Rights Theory</a:t>
            </a:r>
          </a:p>
        </p:txBody>
      </p:sp>
      <p:sp>
        <p:nvSpPr>
          <p:cNvPr id="4099" name="Rectangle 5">
            <a:extLst>
              <a:ext uri="{FF2B5EF4-FFF2-40B4-BE49-F238E27FC236}">
                <a16:creationId xmlns:a16="http://schemas.microsoft.com/office/drawing/2014/main" id="{878DC966-6546-4EFF-1672-98AD5ADD7B35}"/>
              </a:ext>
            </a:extLst>
          </p:cNvPr>
          <p:cNvSpPr>
            <a:spLocks noGrp="1" noChangeArrowheads="1"/>
          </p:cNvSpPr>
          <p:nvPr>
            <p:ph type="subTitle" idx="1"/>
          </p:nvPr>
        </p:nvSpPr>
        <p:spPr>
          <a:xfrm>
            <a:off x="6707188" y="4343400"/>
            <a:ext cx="3960812" cy="1752600"/>
          </a:xfrm>
          <a:ln/>
        </p:spPr>
        <p:txBody>
          <a:bodyPr/>
          <a:lstStyle/>
          <a:p>
            <a:pPr eaLnBrk="1" hangingPunct="1">
              <a:lnSpc>
                <a:spcPct val="90000"/>
              </a:lnSpc>
            </a:pPr>
            <a:r>
              <a:rPr lang="en-US" altLang="en-US" sz="2800" b="1">
                <a:solidFill>
                  <a:schemeClr val="tx1"/>
                </a:solidFill>
              </a:rPr>
              <a:t>Joe Mahoney</a:t>
            </a:r>
          </a:p>
          <a:p>
            <a:pPr eaLnBrk="1" hangingPunct="1">
              <a:lnSpc>
                <a:spcPct val="90000"/>
              </a:lnSpc>
            </a:pPr>
            <a:r>
              <a:rPr lang="en-US" altLang="en-US" sz="2800" b="1">
                <a:solidFill>
                  <a:schemeClr val="tx1"/>
                </a:solidFill>
              </a:rPr>
              <a:t>University of Illinois     at Urbana-Champaign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D2C945-17AA-644E-B13A-769CF6BCCB0E}"/>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300" dirty="0">
                <a:solidFill>
                  <a:srgbClr val="FFFFFF"/>
                </a:solidFill>
              </a:rPr>
              <a:t>Bargaining and Property Rights</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B4B92E-4526-F14F-91CE-D9D46DCC3434}"/>
              </a:ext>
            </a:extLst>
          </p:cNvPr>
          <p:cNvSpPr>
            <a:spLocks noGrp="1"/>
          </p:cNvSpPr>
          <p:nvPr>
            <p:ph idx="1"/>
          </p:nvPr>
        </p:nvSpPr>
        <p:spPr>
          <a:xfrm>
            <a:off x="6096000" y="1586484"/>
            <a:ext cx="5118106" cy="4631219"/>
          </a:xfrm>
        </p:spPr>
        <p:txBody>
          <a:bodyPr anchor="ctr">
            <a:normAutofit/>
          </a:bodyPr>
          <a:lstStyle/>
          <a:p>
            <a:r>
              <a:rPr lang="en-US" sz="2000" dirty="0">
                <a:solidFill>
                  <a:srgbClr val="404040"/>
                </a:solidFill>
              </a:rPr>
              <a:t>Property rights institutions critically affect decision making regarding resource use and, hence, affect economic behavior and economic performance.</a:t>
            </a:r>
            <a:endParaRPr lang="en-US" altLang="en-US" sz="2000" dirty="0">
              <a:solidFill>
                <a:srgbClr val="404040"/>
              </a:solidFill>
            </a:endParaRPr>
          </a:p>
          <a:p>
            <a:r>
              <a:rPr lang="en-US" altLang="en-US" sz="2000" dirty="0">
                <a:solidFill>
                  <a:srgbClr val="404040"/>
                </a:solidFill>
              </a:rPr>
              <a:t>Property rights institutions are determined through the political process, involving either negotiations among immediate group members or lobbying activities that take place at higher levels of government.  </a:t>
            </a:r>
          </a:p>
          <a:p>
            <a:r>
              <a:rPr lang="en-US" altLang="en-US" sz="2000" dirty="0">
                <a:solidFill>
                  <a:srgbClr val="404040"/>
                </a:solidFill>
              </a:rPr>
              <a:t>The political process of defining and enforcing property rights can be divisive because of the distributional implications of different property rights allocations.</a:t>
            </a:r>
          </a:p>
          <a:p>
            <a:endParaRPr lang="en-US" altLang="en-US" sz="2000" dirty="0">
              <a:solidFill>
                <a:srgbClr val="404040"/>
              </a:solidFill>
            </a:endParaRPr>
          </a:p>
          <a:p>
            <a:endParaRPr lang="en-US" sz="2000" dirty="0">
              <a:solidFill>
                <a:srgbClr val="404040"/>
              </a:solidFill>
            </a:endParaRPr>
          </a:p>
        </p:txBody>
      </p:sp>
    </p:spTree>
    <p:extLst>
      <p:ext uri="{BB962C8B-B14F-4D97-AF65-F5344CB8AC3E}">
        <p14:creationId xmlns:p14="http://schemas.microsoft.com/office/powerpoint/2010/main" val="120408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F5D080D-B6BE-8483-CAAC-D0F50C7A8D73}"/>
              </a:ext>
            </a:extLst>
          </p:cNvPr>
          <p:cNvSpPr>
            <a:spLocks noGrp="1" noChangeArrowheads="1"/>
          </p:cNvSpPr>
          <p:nvPr>
            <p:ph type="title"/>
          </p:nvPr>
        </p:nvSpPr>
        <p:spPr>
          <a:xfrm>
            <a:off x="2743200" y="152400"/>
            <a:ext cx="7924800" cy="1143000"/>
          </a:xfrm>
        </p:spPr>
        <p:txBody>
          <a:bodyPr/>
          <a:lstStyle/>
          <a:p>
            <a:pPr eaLnBrk="1" hangingPunct="1">
              <a:defRPr/>
            </a:pPr>
            <a:r>
              <a:rPr lang="en-US" altLang="en-US" sz="3200" b="1" dirty="0">
                <a:solidFill>
                  <a:srgbClr val="2E06C2"/>
                </a:solidFill>
              </a:rPr>
              <a:t>Libecap (1989):                                  </a:t>
            </a:r>
            <a:r>
              <a:rPr lang="en-US" altLang="en-US" sz="3200" b="1" u="sng" dirty="0">
                <a:solidFill>
                  <a:srgbClr val="2E06C2"/>
                </a:solidFill>
              </a:rPr>
              <a:t>Contracting for Property</a:t>
            </a:r>
            <a:r>
              <a:rPr lang="en-US" altLang="en-US" sz="3200" b="1" dirty="0">
                <a:solidFill>
                  <a:srgbClr val="2E06C2"/>
                </a:solidFill>
              </a:rPr>
              <a:t> </a:t>
            </a:r>
            <a:r>
              <a:rPr lang="en-US" altLang="en-US" sz="3200" b="1" u="sng" dirty="0">
                <a:solidFill>
                  <a:srgbClr val="2E06C2"/>
                </a:solidFill>
              </a:rPr>
              <a:t>Rights</a:t>
            </a:r>
            <a:r>
              <a:rPr lang="en-US" altLang="en-US" sz="3200" b="1" dirty="0">
                <a:effectLst>
                  <a:outerShdw blurRad="38100" dist="38100" dir="2700000" algn="tl">
                    <a:srgbClr val="000000"/>
                  </a:outerShdw>
                </a:effectLst>
              </a:rPr>
              <a:t>                    </a:t>
            </a:r>
          </a:p>
        </p:txBody>
      </p:sp>
      <p:sp>
        <p:nvSpPr>
          <p:cNvPr id="11267" name="Rectangle 3">
            <a:extLst>
              <a:ext uri="{FF2B5EF4-FFF2-40B4-BE49-F238E27FC236}">
                <a16:creationId xmlns:a16="http://schemas.microsoft.com/office/drawing/2014/main" id="{E47CE245-A9A2-A786-E39F-5E6D6CF2DA02}"/>
              </a:ext>
            </a:extLst>
          </p:cNvPr>
          <p:cNvSpPr>
            <a:spLocks noGrp="1" noChangeArrowheads="1"/>
          </p:cNvSpPr>
          <p:nvPr>
            <p:ph type="body" idx="1"/>
          </p:nvPr>
        </p:nvSpPr>
        <p:spPr>
          <a:xfrm>
            <a:off x="2819399" y="1524000"/>
            <a:ext cx="8677275" cy="5334000"/>
          </a:xfrm>
        </p:spPr>
        <p:txBody>
          <a:bodyPr/>
          <a:lstStyle/>
          <a:p>
            <a:pPr eaLnBrk="1" hangingPunct="1"/>
            <a:r>
              <a:rPr lang="en-US" altLang="en-US" sz="2800" dirty="0"/>
              <a:t>Even though society would be better off with the public goods provided by new property rights (e.g., the correction of “common pool losses” such as can be found for open fisheries and oil field dissipation), the distributional implications lead influential parties to oppose institutional change.</a:t>
            </a:r>
          </a:p>
          <a:p>
            <a:pPr eaLnBrk="1" hangingPunct="1">
              <a:buFont typeface="Wingdings" panose="05000000000000000000" pitchFamily="2" charset="2"/>
              <a:buNone/>
            </a:pPr>
            <a:endParaRPr lang="en-US" altLang="en-US" b="1" dirty="0"/>
          </a:p>
        </p:txBody>
      </p:sp>
      <p:graphicFrame>
        <p:nvGraphicFramePr>
          <p:cNvPr id="11268" name="Object 1024">
            <a:extLst>
              <a:ext uri="{FF2B5EF4-FFF2-40B4-BE49-F238E27FC236}">
                <a16:creationId xmlns:a16="http://schemas.microsoft.com/office/drawing/2014/main" id="{EF939673-12F3-01DD-9FAA-E4FD15D5A2EF}"/>
              </a:ext>
            </a:extLst>
          </p:cNvPr>
          <p:cNvGraphicFramePr>
            <a:graphicFrameLocks noChangeAspect="1"/>
          </p:cNvGraphicFramePr>
          <p:nvPr>
            <p:extLst>
              <p:ext uri="{D42A27DB-BD31-4B8C-83A1-F6EECF244321}">
                <p14:modId xmlns:p14="http://schemas.microsoft.com/office/powerpoint/2010/main" val="3578170085"/>
              </p:ext>
            </p:extLst>
          </p:nvPr>
        </p:nvGraphicFramePr>
        <p:xfrm>
          <a:off x="7562850" y="4712211"/>
          <a:ext cx="2876551" cy="1875915"/>
        </p:xfrm>
        <a:graphic>
          <a:graphicData uri="http://schemas.openxmlformats.org/presentationml/2006/ole">
            <mc:AlternateContent xmlns:mc="http://schemas.openxmlformats.org/markup-compatibility/2006">
              <mc:Choice xmlns:v="urn:schemas-microsoft-com:vml" Requires="v">
                <p:oleObj name="Photo Editor Photo" r:id="rId2" imgW="1066667" imgH="695238" progId="MSPhotoEd.3">
                  <p:embed/>
                </p:oleObj>
              </mc:Choice>
              <mc:Fallback>
                <p:oleObj name="Photo Editor Photo" r:id="rId2" imgW="1066667" imgH="695238" progId="MSPhotoEd.3">
                  <p:embed/>
                  <p:pic>
                    <p:nvPicPr>
                      <p:cNvPr id="11268" name="Object 1024">
                        <a:extLst>
                          <a:ext uri="{FF2B5EF4-FFF2-40B4-BE49-F238E27FC236}">
                            <a16:creationId xmlns:a16="http://schemas.microsoft.com/office/drawing/2014/main" id="{EF939673-12F3-01DD-9FAA-E4FD15D5A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4712211"/>
                        <a:ext cx="2876551" cy="1875915"/>
                      </a:xfrm>
                      <a:prstGeom prst="rect">
                        <a:avLst/>
                      </a:prstGeom>
                      <a:noFill/>
                      <a:ln>
                        <a:noFill/>
                      </a:ln>
                    </p:spPr>
                  </p:pic>
                </p:oleObj>
              </mc:Fallback>
            </mc:AlternateContent>
          </a:graphicData>
        </a:graphic>
      </p:graphicFrame>
      <p:graphicFrame>
        <p:nvGraphicFramePr>
          <p:cNvPr id="11269" name="Object 1025">
            <a:extLst>
              <a:ext uri="{FF2B5EF4-FFF2-40B4-BE49-F238E27FC236}">
                <a16:creationId xmlns:a16="http://schemas.microsoft.com/office/drawing/2014/main" id="{A5F80B63-C70E-7584-2F55-FD2CD63F00D9}"/>
              </a:ext>
            </a:extLst>
          </p:cNvPr>
          <p:cNvGraphicFramePr>
            <a:graphicFrameLocks noChangeAspect="1"/>
          </p:cNvGraphicFramePr>
          <p:nvPr>
            <p:extLst>
              <p:ext uri="{D42A27DB-BD31-4B8C-83A1-F6EECF244321}">
                <p14:modId xmlns:p14="http://schemas.microsoft.com/office/powerpoint/2010/main" val="72077488"/>
              </p:ext>
            </p:extLst>
          </p:nvPr>
        </p:nvGraphicFramePr>
        <p:xfrm>
          <a:off x="3792537" y="4719082"/>
          <a:ext cx="2686050" cy="1869044"/>
        </p:xfrm>
        <a:graphic>
          <a:graphicData uri="http://schemas.openxmlformats.org/presentationml/2006/ole">
            <mc:AlternateContent xmlns:mc="http://schemas.openxmlformats.org/markup-compatibility/2006">
              <mc:Choice xmlns:v="urn:schemas-microsoft-com:vml" Requires="v">
                <p:oleObj name="Photo Editor Photo" r:id="rId4" imgW="1352381" imgH="980952" progId="MSPhotoEd.3">
                  <p:embed/>
                </p:oleObj>
              </mc:Choice>
              <mc:Fallback>
                <p:oleObj name="Photo Editor Photo" r:id="rId4" imgW="1352381" imgH="980952" progId="MSPhotoEd.3">
                  <p:embed/>
                  <p:pic>
                    <p:nvPicPr>
                      <p:cNvPr id="11269" name="Object 1025">
                        <a:extLst>
                          <a:ext uri="{FF2B5EF4-FFF2-40B4-BE49-F238E27FC236}">
                            <a16:creationId xmlns:a16="http://schemas.microsoft.com/office/drawing/2014/main" id="{A5F80B63-C70E-7584-2F55-FD2CD63F00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7" y="4719082"/>
                        <a:ext cx="2686050" cy="1869044"/>
                      </a:xfrm>
                      <a:prstGeom prst="rect">
                        <a:avLst/>
                      </a:prstGeom>
                      <a:noFill/>
                      <a:ln>
                        <a:noFill/>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2805B0-3B99-FE47-9511-6F0CB749C553}"/>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1300" dirty="0"/>
              <a:t>The nature by which property rights are defined and enforced affects the performance of an economy due to: </a:t>
            </a:r>
          </a:p>
        </p:txBody>
      </p:sp>
      <p:sp useBgFill="1">
        <p:nvSpPr>
          <p:cNvPr id="12" name="Rectangle 11">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AB73218A-D95E-4B76-BB35-CA211E18E064}"/>
              </a:ext>
            </a:extLst>
          </p:cNvPr>
          <p:cNvGraphicFramePr>
            <a:graphicFrameLocks noGrp="1"/>
          </p:cNvGraphicFramePr>
          <p:nvPr>
            <p:ph idx="1"/>
            <p:extLst>
              <p:ext uri="{D42A27DB-BD31-4B8C-83A1-F6EECF244321}">
                <p14:modId xmlns:p14="http://schemas.microsoft.com/office/powerpoint/2010/main" val="302062054"/>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06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4B1C-54FD-9B43-87C2-0FBD53538E27}"/>
              </a:ext>
            </a:extLst>
          </p:cNvPr>
          <p:cNvSpPr>
            <a:spLocks noGrp="1"/>
          </p:cNvSpPr>
          <p:nvPr>
            <p:ph type="title"/>
          </p:nvPr>
        </p:nvSpPr>
        <p:spPr>
          <a:xfrm>
            <a:off x="2231136" y="964692"/>
            <a:ext cx="7729728" cy="1188720"/>
          </a:xfrm>
        </p:spPr>
        <p:txBody>
          <a:bodyPr>
            <a:normAutofit/>
          </a:bodyPr>
          <a:lstStyle/>
          <a:p>
            <a:r>
              <a:rPr lang="en-US" dirty="0"/>
              <a:t>Why can happen if we don’t contract property rights?</a:t>
            </a:r>
          </a:p>
        </p:txBody>
      </p:sp>
      <p:graphicFrame>
        <p:nvGraphicFramePr>
          <p:cNvPr id="7" name="Content Placeholder 2">
            <a:extLst>
              <a:ext uri="{FF2B5EF4-FFF2-40B4-BE49-F238E27FC236}">
                <a16:creationId xmlns:a16="http://schemas.microsoft.com/office/drawing/2014/main" id="{215B7599-D36F-4ED1-810D-D11D5FAEBEC6}"/>
              </a:ext>
            </a:extLst>
          </p:cNvPr>
          <p:cNvGraphicFramePr>
            <a:graphicFrameLocks noGrp="1"/>
          </p:cNvGraphicFramePr>
          <p:nvPr>
            <p:ph idx="1"/>
            <p:extLst>
              <p:ext uri="{D42A27DB-BD31-4B8C-83A1-F6EECF244321}">
                <p14:modId xmlns:p14="http://schemas.microsoft.com/office/powerpoint/2010/main" val="3531789919"/>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36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A5562E-B583-4A4C-8446-BBE06CB67702}"/>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dirty="0">
                <a:solidFill>
                  <a:schemeClr val="bg1"/>
                </a:solidFill>
              </a:rPr>
              <a:t>Libecap’s analytical framework</a:t>
            </a:r>
          </a:p>
        </p:txBody>
      </p:sp>
      <p:graphicFrame>
        <p:nvGraphicFramePr>
          <p:cNvPr id="5" name="Content Placeholder 2">
            <a:extLst>
              <a:ext uri="{FF2B5EF4-FFF2-40B4-BE49-F238E27FC236}">
                <a16:creationId xmlns:a16="http://schemas.microsoft.com/office/drawing/2014/main" id="{FC0C3A2D-B021-4A4E-9B84-D65FA6CD4476}"/>
              </a:ext>
            </a:extLst>
          </p:cNvPr>
          <p:cNvGraphicFramePr>
            <a:graphicFrameLocks noGrp="1"/>
          </p:cNvGraphicFramePr>
          <p:nvPr>
            <p:ph idx="1"/>
            <p:extLst>
              <p:ext uri="{D42A27DB-BD31-4B8C-83A1-F6EECF244321}">
                <p14:modId xmlns:p14="http://schemas.microsoft.com/office/powerpoint/2010/main" val="2665771756"/>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Coins outline">
            <a:extLst>
              <a:ext uri="{FF2B5EF4-FFF2-40B4-BE49-F238E27FC236}">
                <a16:creationId xmlns:a16="http://schemas.microsoft.com/office/drawing/2014/main" id="{4495B7E9-FC69-A84A-BD0E-F22FDB043E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2628" y="2416629"/>
            <a:ext cx="914400" cy="914400"/>
          </a:xfrm>
          <a:prstGeom prst="rect">
            <a:avLst/>
          </a:prstGeom>
        </p:spPr>
      </p:pic>
      <p:pic>
        <p:nvPicPr>
          <p:cNvPr id="14" name="Graphic 13" descr="Internet outline">
            <a:extLst>
              <a:ext uri="{FF2B5EF4-FFF2-40B4-BE49-F238E27FC236}">
                <a16:creationId xmlns:a16="http://schemas.microsoft.com/office/drawing/2014/main" id="{FF79CA33-2A95-D244-9797-73FF1B1DC5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2628" y="3614056"/>
            <a:ext cx="914400" cy="914400"/>
          </a:xfrm>
          <a:prstGeom prst="rect">
            <a:avLst/>
          </a:prstGeom>
        </p:spPr>
      </p:pic>
      <p:pic>
        <p:nvPicPr>
          <p:cNvPr id="16" name="Graphic 15" descr="Handshake outline">
            <a:extLst>
              <a:ext uri="{FF2B5EF4-FFF2-40B4-BE49-F238E27FC236}">
                <a16:creationId xmlns:a16="http://schemas.microsoft.com/office/drawing/2014/main" id="{DECB62D7-892F-A54B-AA6A-779EDA6809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96867" y="4869539"/>
            <a:ext cx="914400" cy="914400"/>
          </a:xfrm>
          <a:prstGeom prst="rect">
            <a:avLst/>
          </a:prstGeom>
        </p:spPr>
      </p:pic>
    </p:spTree>
    <p:extLst>
      <p:ext uri="{BB962C8B-B14F-4D97-AF65-F5344CB8AC3E}">
        <p14:creationId xmlns:p14="http://schemas.microsoft.com/office/powerpoint/2010/main" val="231044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FFCD-4B51-F543-AEE3-86B17D9A89F4}"/>
              </a:ext>
            </a:extLst>
          </p:cNvPr>
          <p:cNvSpPr>
            <a:spLocks noGrp="1"/>
          </p:cNvSpPr>
          <p:nvPr>
            <p:ph type="title"/>
          </p:nvPr>
        </p:nvSpPr>
        <p:spPr>
          <a:xfrm>
            <a:off x="2231136" y="467418"/>
            <a:ext cx="7729728" cy="1188720"/>
          </a:xfrm>
          <a:solidFill>
            <a:srgbClr val="FFFFFF"/>
          </a:solidFill>
        </p:spPr>
        <p:txBody>
          <a:bodyPr>
            <a:normAutofit/>
          </a:bodyPr>
          <a:lstStyle/>
          <a:p>
            <a:r>
              <a:rPr lang="en-US" dirty="0"/>
              <a:t>Libecap’s analytical framework</a:t>
            </a:r>
          </a:p>
        </p:txBody>
      </p:sp>
      <p:graphicFrame>
        <p:nvGraphicFramePr>
          <p:cNvPr id="5" name="Content Placeholder 2">
            <a:extLst>
              <a:ext uri="{FF2B5EF4-FFF2-40B4-BE49-F238E27FC236}">
                <a16:creationId xmlns:a16="http://schemas.microsoft.com/office/drawing/2014/main" id="{64561366-D04C-4F98-B1CA-59C90E9D5ABA}"/>
              </a:ext>
            </a:extLst>
          </p:cNvPr>
          <p:cNvGraphicFramePr>
            <a:graphicFrameLocks noGrp="1"/>
          </p:cNvGraphicFramePr>
          <p:nvPr>
            <p:ph idx="1"/>
            <p:extLst>
              <p:ext uri="{D42A27DB-BD31-4B8C-83A1-F6EECF244321}">
                <p14:modId xmlns:p14="http://schemas.microsoft.com/office/powerpoint/2010/main" val="938815687"/>
              </p:ext>
            </p:extLst>
          </p:nvPr>
        </p:nvGraphicFramePr>
        <p:xfrm>
          <a:off x="754743" y="1989372"/>
          <a:ext cx="10885713" cy="4401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73DFE72-6D28-5E40-ABAC-2F180377D505}"/>
              </a:ext>
            </a:extLst>
          </p:cNvPr>
          <p:cNvSpPr txBox="1"/>
          <p:nvPr/>
        </p:nvSpPr>
        <p:spPr>
          <a:xfrm>
            <a:off x="43544" y="1828800"/>
            <a:ext cx="508000" cy="5632311"/>
          </a:xfrm>
          <a:prstGeom prst="rect">
            <a:avLst/>
          </a:prstGeom>
          <a:noFill/>
        </p:spPr>
        <p:txBody>
          <a:bodyPr wrap="square" rtlCol="0">
            <a:spAutoFit/>
          </a:bodyPr>
          <a:lstStyle/>
          <a:p>
            <a:r>
              <a:rPr lang="en-US" sz="6000" dirty="0">
                <a:solidFill>
                  <a:schemeClr val="tx2">
                    <a:lumMod val="60000"/>
                    <a:lumOff val="40000"/>
                  </a:schemeClr>
                </a:solidFill>
              </a:rPr>
              <a:t>1</a:t>
            </a:r>
          </a:p>
          <a:p>
            <a:r>
              <a:rPr lang="en-US" sz="6000" dirty="0">
                <a:solidFill>
                  <a:schemeClr val="accent2">
                    <a:lumMod val="75000"/>
                  </a:schemeClr>
                </a:solidFill>
              </a:rPr>
              <a:t>2</a:t>
            </a:r>
          </a:p>
          <a:p>
            <a:r>
              <a:rPr lang="en-US" sz="6000" dirty="0">
                <a:solidFill>
                  <a:srgbClr val="92D050"/>
                </a:solidFill>
              </a:rPr>
              <a:t>3</a:t>
            </a:r>
          </a:p>
          <a:p>
            <a:r>
              <a:rPr lang="en-US" sz="6000" dirty="0">
                <a:solidFill>
                  <a:schemeClr val="accent1">
                    <a:lumMod val="60000"/>
                    <a:lumOff val="40000"/>
                  </a:schemeClr>
                </a:solidFill>
              </a:rPr>
              <a:t>4</a:t>
            </a:r>
          </a:p>
          <a:p>
            <a:r>
              <a:rPr lang="en-US" sz="6000" dirty="0">
                <a:solidFill>
                  <a:schemeClr val="accent3">
                    <a:lumMod val="75000"/>
                  </a:schemeClr>
                </a:solidFill>
              </a:rPr>
              <a:t>5</a:t>
            </a:r>
          </a:p>
          <a:p>
            <a:endParaRPr lang="en-US" sz="6000" dirty="0"/>
          </a:p>
        </p:txBody>
      </p:sp>
    </p:spTree>
    <p:extLst>
      <p:ext uri="{BB962C8B-B14F-4D97-AF65-F5344CB8AC3E}">
        <p14:creationId xmlns:p14="http://schemas.microsoft.com/office/powerpoint/2010/main" val="349493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n Depth: The Top 10 Oil Fields Of The Future">
            <a:extLst>
              <a:ext uri="{FF2B5EF4-FFF2-40B4-BE49-F238E27FC236}">
                <a16:creationId xmlns:a16="http://schemas.microsoft.com/office/drawing/2014/main" id="{6D80ED0D-87D2-0D47-9E8E-704A85D1B69F}"/>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976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2D0E26-DCB1-0D45-9343-C29C22C6596F}"/>
              </a:ext>
            </a:extLst>
          </p:cNvPr>
          <p:cNvSpPr>
            <a:spLocks noGrp="1"/>
          </p:cNvSpPr>
          <p:nvPr>
            <p:ph type="title"/>
          </p:nvPr>
        </p:nvSpPr>
        <p:spPr>
          <a:xfrm>
            <a:off x="1600200" y="2386744"/>
            <a:ext cx="8991600" cy="1645920"/>
          </a:xfrm>
          <a:noFill/>
          <a:ln w="38100" cap="sq">
            <a:solidFill>
              <a:schemeClr val="tx1"/>
            </a:solidFill>
            <a:miter lim="800000"/>
          </a:ln>
        </p:spPr>
        <p:txBody>
          <a:bodyPr vert="horz" lIns="274320" tIns="182880" rIns="274320" bIns="182880" rtlCol="0" anchor="ctr" anchorCtr="1">
            <a:normAutofit/>
          </a:bodyPr>
          <a:lstStyle/>
          <a:p>
            <a:r>
              <a:rPr lang="en-US" dirty="0">
                <a:solidFill>
                  <a:schemeClr val="tx1"/>
                </a:solidFill>
              </a:rPr>
              <a:t>contracting FOR THE UNITIZATION OF OIL FIELDS</a:t>
            </a:r>
          </a:p>
        </p:txBody>
      </p:sp>
      <p:sp>
        <p:nvSpPr>
          <p:cNvPr id="3" name="Text Placeholder 2">
            <a:extLst>
              <a:ext uri="{FF2B5EF4-FFF2-40B4-BE49-F238E27FC236}">
                <a16:creationId xmlns:a16="http://schemas.microsoft.com/office/drawing/2014/main" id="{6D79D717-C98B-3944-9C7A-40CFEEE98800}"/>
              </a:ext>
            </a:extLst>
          </p:cNvPr>
          <p:cNvSpPr>
            <a:spLocks noGrp="1"/>
          </p:cNvSpPr>
          <p:nvPr>
            <p:ph type="body" idx="1"/>
          </p:nvPr>
        </p:nvSpPr>
        <p:spPr>
          <a:xfrm>
            <a:off x="2695194" y="4352544"/>
            <a:ext cx="6801612" cy="1239894"/>
          </a:xfrm>
        </p:spPr>
        <p:txBody>
          <a:bodyPr vert="horz" lIns="91440" tIns="45720" rIns="91440" bIns="45720" rtlCol="0">
            <a:normAutofit/>
          </a:bodyPr>
          <a:lstStyle/>
          <a:p>
            <a:pPr algn="ctr"/>
            <a:r>
              <a:rPr lang="en-US" dirty="0">
                <a:solidFill>
                  <a:srgbClr val="FFFFFF"/>
                </a:solidFill>
              </a:rPr>
              <a:t>LIBECAP 1989</a:t>
            </a:r>
          </a:p>
        </p:txBody>
      </p:sp>
    </p:spTree>
    <p:extLst>
      <p:ext uri="{BB962C8B-B14F-4D97-AF65-F5344CB8AC3E}">
        <p14:creationId xmlns:p14="http://schemas.microsoft.com/office/powerpoint/2010/main" val="220681793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pic>
        <p:nvPicPr>
          <p:cNvPr id="5" name="Picture 4" descr="Abstract black and white pattern">
            <a:extLst>
              <a:ext uri="{FF2B5EF4-FFF2-40B4-BE49-F238E27FC236}">
                <a16:creationId xmlns:a16="http://schemas.microsoft.com/office/drawing/2014/main" id="{FD0D11B0-A36E-1543-AB50-955AE13E8006}"/>
              </a:ext>
            </a:extLst>
          </p:cNvPr>
          <p:cNvPicPr>
            <a:picLocks noChangeAspect="1"/>
          </p:cNvPicPr>
          <p:nvPr/>
        </p:nvPicPr>
        <p:blipFill rotWithShape="1">
          <a:blip r:embed="rId2">
            <a:duotone>
              <a:schemeClr val="accent2">
                <a:shade val="45000"/>
                <a:satMod val="135000"/>
              </a:schemeClr>
              <a:prstClr val="white"/>
            </a:duotone>
            <a:alphaModFix amt="25000"/>
          </a:blip>
          <a:srcRect t="9821" b="9822"/>
          <a:stretch/>
        </p:blipFill>
        <p:spPr>
          <a:xfrm>
            <a:off x="20" y="10"/>
            <a:ext cx="12191980" cy="6857990"/>
          </a:xfrm>
          <a:prstGeom prst="rect">
            <a:avLst/>
          </a:prstGeom>
        </p:spPr>
      </p:pic>
      <p:sp>
        <p:nvSpPr>
          <p:cNvPr id="2" name="Title 1">
            <a:extLst>
              <a:ext uri="{FF2B5EF4-FFF2-40B4-BE49-F238E27FC236}">
                <a16:creationId xmlns:a16="http://schemas.microsoft.com/office/drawing/2014/main" id="{CB4CB4BD-DCCF-F642-AD95-7E8CC3A5897E}"/>
              </a:ext>
            </a:extLst>
          </p:cNvPr>
          <p:cNvSpPr>
            <a:spLocks noGrp="1"/>
          </p:cNvSpPr>
          <p:nvPr>
            <p:ph type="title"/>
          </p:nvPr>
        </p:nvSpPr>
        <p:spPr>
          <a:xfrm>
            <a:off x="2231136" y="964692"/>
            <a:ext cx="7729728" cy="1188720"/>
          </a:xfrm>
          <a:solidFill>
            <a:schemeClr val="bg1">
              <a:alpha val="45000"/>
            </a:schemeClr>
          </a:solidFill>
        </p:spPr>
        <p:txBody>
          <a:bodyPr>
            <a:normAutofit/>
          </a:bodyPr>
          <a:lstStyle/>
          <a:p>
            <a:r>
              <a:rPr lang="en-US"/>
              <a:t>UNITIZATION OF OIL FIELDS</a:t>
            </a:r>
          </a:p>
        </p:txBody>
      </p:sp>
      <p:sp>
        <p:nvSpPr>
          <p:cNvPr id="3" name="Content Placeholder 2">
            <a:extLst>
              <a:ext uri="{FF2B5EF4-FFF2-40B4-BE49-F238E27FC236}">
                <a16:creationId xmlns:a16="http://schemas.microsoft.com/office/drawing/2014/main" id="{053997DB-D3CF-7642-B6CE-7E213F9543CC}"/>
              </a:ext>
            </a:extLst>
          </p:cNvPr>
          <p:cNvSpPr>
            <a:spLocks noGrp="1"/>
          </p:cNvSpPr>
          <p:nvPr>
            <p:ph idx="1"/>
          </p:nvPr>
        </p:nvSpPr>
        <p:spPr>
          <a:xfrm>
            <a:off x="1638301" y="2638044"/>
            <a:ext cx="8905874" cy="4219956"/>
          </a:xfrm>
        </p:spPr>
        <p:txBody>
          <a:bodyPr>
            <a:normAutofit/>
          </a:bodyPr>
          <a:lstStyle/>
          <a:p>
            <a:r>
              <a:rPr lang="en-US" altLang="en-US" sz="2400" dirty="0">
                <a:highlight>
                  <a:srgbClr val="FFFFFF"/>
                </a:highlight>
              </a:rPr>
              <a:t>Contrary to the optimistic assertions of Chicago School economists, the failure of oil field unitization in Oklahoma and Texas, despite well-recognized and significant aggregate economic gains from unitizing oil production, is an exemplar of how asymmetric information and distributional conflicts over rental shares can limit the adoption of property rights to reduce common pool losses.</a:t>
            </a:r>
          </a:p>
          <a:p>
            <a:endParaRPr lang="en-US" altLang="en-US" sz="2400" dirty="0">
              <a:highlight>
                <a:srgbClr val="008080"/>
              </a:highlight>
            </a:endParaRPr>
          </a:p>
          <a:p>
            <a:pPr lvl="1"/>
            <a:r>
              <a:rPr lang="en-US" altLang="en-US" sz="2400" dirty="0"/>
              <a:t>To assert that property rights will evolve to achieve efficiency seems to gloss over much of the impediments that can block institutional change in under-developed countries.</a:t>
            </a:r>
            <a:endParaRPr lang="en-US" sz="2400" dirty="0"/>
          </a:p>
        </p:txBody>
      </p:sp>
    </p:spTree>
    <p:extLst>
      <p:ext uri="{BB962C8B-B14F-4D97-AF65-F5344CB8AC3E}">
        <p14:creationId xmlns:p14="http://schemas.microsoft.com/office/powerpoint/2010/main" val="195050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D47D-7834-6A45-B274-33C118CCAE17}"/>
              </a:ext>
            </a:extLst>
          </p:cNvPr>
          <p:cNvSpPr>
            <a:spLocks noGrp="1"/>
          </p:cNvSpPr>
          <p:nvPr>
            <p:ph type="title"/>
          </p:nvPr>
        </p:nvSpPr>
        <p:spPr>
          <a:xfrm>
            <a:off x="5458969" y="943429"/>
            <a:ext cx="5928358" cy="3089235"/>
          </a:xfrm>
        </p:spPr>
        <p:txBody>
          <a:bodyPr vert="horz" lIns="274320" tIns="182880" rIns="274320" bIns="182880" rtlCol="0" anchor="ctr" anchorCtr="1">
            <a:normAutofit/>
          </a:bodyPr>
          <a:lstStyle/>
          <a:p>
            <a:r>
              <a:rPr lang="en-US" dirty="0">
                <a:effectLst>
                  <a:glow rad="38100">
                    <a:schemeClr val="bg1">
                      <a:lumMod val="65000"/>
                      <a:lumOff val="35000"/>
                      <a:alpha val="50000"/>
                    </a:schemeClr>
                  </a:glow>
                  <a:outerShdw blurRad="28575" dist="31750" dir="13200000" algn="tl" rotWithShape="0">
                    <a:srgbClr val="000000">
                      <a:alpha val="25000"/>
                    </a:srgbClr>
                  </a:outerShdw>
                </a:effectLst>
              </a:rPr>
              <a:t>Institutions, institutional change, and economic performance</a:t>
            </a:r>
          </a:p>
        </p:txBody>
      </p:sp>
      <p:sp>
        <p:nvSpPr>
          <p:cNvPr id="3" name="Text Placeholder 2">
            <a:extLst>
              <a:ext uri="{FF2B5EF4-FFF2-40B4-BE49-F238E27FC236}">
                <a16:creationId xmlns:a16="http://schemas.microsoft.com/office/drawing/2014/main" id="{7130917F-3CE9-6E45-8CB8-3F96857594B9}"/>
              </a:ext>
            </a:extLst>
          </p:cNvPr>
          <p:cNvSpPr>
            <a:spLocks noGrp="1"/>
          </p:cNvSpPr>
          <p:nvPr>
            <p:ph type="body" idx="1"/>
          </p:nvPr>
        </p:nvSpPr>
        <p:spPr>
          <a:xfrm>
            <a:off x="5458969" y="4352544"/>
            <a:ext cx="5928358" cy="1239894"/>
          </a:xfrm>
        </p:spPr>
        <p:txBody>
          <a:bodyPr vert="horz" lIns="91440" tIns="45720" rIns="91440" bIns="45720" rtlCol="0">
            <a:normAutofit/>
          </a:bodyPr>
          <a:lstStyle/>
          <a:p>
            <a:pPr algn="ctr"/>
            <a:r>
              <a:rPr lang="en-US" sz="3200" dirty="0">
                <a:solidFill>
                  <a:schemeClr val="tx1">
                    <a:lumMod val="75000"/>
                    <a:lumOff val="25000"/>
                  </a:schemeClr>
                </a:solidFill>
              </a:rPr>
              <a:t>North, 1990</a:t>
            </a:r>
          </a:p>
        </p:txBody>
      </p:sp>
      <p:pic>
        <p:nvPicPr>
          <p:cNvPr id="5" name="Picture 4" descr="A picture containing person, person&#10;&#10;Description automatically generated">
            <a:extLst>
              <a:ext uri="{FF2B5EF4-FFF2-40B4-BE49-F238E27FC236}">
                <a16:creationId xmlns:a16="http://schemas.microsoft.com/office/drawing/2014/main" id="{DBD1DFE0-76FF-8E4E-925B-F85CFF627AC3}"/>
              </a:ext>
            </a:extLst>
          </p:cNvPr>
          <p:cNvPicPr>
            <a:picLocks noChangeAspect="1"/>
          </p:cNvPicPr>
          <p:nvPr/>
        </p:nvPicPr>
        <p:blipFill rotWithShape="1">
          <a:blip r:embed="rId2"/>
          <a:srcRect l="41186" r="9832"/>
          <a:stretch/>
        </p:blipFill>
        <p:spPr>
          <a:xfrm>
            <a:off x="-232229" y="0"/>
            <a:ext cx="5157077" cy="6858000"/>
          </a:xfrm>
          <a:prstGeom prst="rect">
            <a:avLst/>
          </a:prstGeom>
        </p:spPr>
      </p:pic>
    </p:spTree>
    <p:extLst>
      <p:ext uri="{BB962C8B-B14F-4D97-AF65-F5344CB8AC3E}">
        <p14:creationId xmlns:p14="http://schemas.microsoft.com/office/powerpoint/2010/main" val="3509854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9EA68E-75A3-3646-AA5E-C75BDCDE6F4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North’s context</a:t>
            </a:r>
          </a:p>
        </p:txBody>
      </p:sp>
      <p:sp>
        <p:nvSpPr>
          <p:cNvPr id="3" name="Content Placeholder 2">
            <a:extLst>
              <a:ext uri="{FF2B5EF4-FFF2-40B4-BE49-F238E27FC236}">
                <a16:creationId xmlns:a16="http://schemas.microsoft.com/office/drawing/2014/main" id="{5AA1946E-3264-794D-B98E-12D83C7FFE20}"/>
              </a:ext>
            </a:extLst>
          </p:cNvPr>
          <p:cNvSpPr>
            <a:spLocks noGrp="1"/>
          </p:cNvSpPr>
          <p:nvPr>
            <p:ph idx="1"/>
          </p:nvPr>
        </p:nvSpPr>
        <p:spPr>
          <a:xfrm>
            <a:off x="5591694" y="841829"/>
            <a:ext cx="6323497" cy="5631541"/>
          </a:xfrm>
        </p:spPr>
        <p:txBody>
          <a:bodyPr anchor="ctr">
            <a:normAutofit fontScale="92500" lnSpcReduction="10000"/>
          </a:bodyPr>
          <a:lstStyle/>
          <a:p>
            <a:r>
              <a:rPr lang="en-US" sz="2800" dirty="0"/>
              <a:t>North (1990) abandoned his optimistic view about the evolution of property rights towards economic value creation               (Davis &amp; North, 1971).</a:t>
            </a:r>
          </a:p>
          <a:p>
            <a:r>
              <a:rPr lang="en-US" sz="2800" dirty="0"/>
              <a:t>North (1990) maintains that the persistence of inefficient property rights regime explain why the whole world is not economically developed</a:t>
            </a:r>
          </a:p>
          <a:p>
            <a:pPr lvl="1"/>
            <a:r>
              <a:rPr lang="en-US" sz="2400" dirty="0"/>
              <a:t>Rulers devise property rights in their own economic interests and positive transaction costs result in the persistence of inefficient property rights.</a:t>
            </a:r>
          </a:p>
          <a:p>
            <a:pPr lvl="1"/>
            <a:r>
              <a:rPr lang="en-US" altLang="en-US" sz="2400" dirty="0"/>
              <a:t>The coercive power of the state has been employed throughout most of history in ways that have stymied economic growth.</a:t>
            </a:r>
          </a:p>
          <a:p>
            <a:pPr lvl="1"/>
            <a:endParaRPr lang="en-US" sz="2000" dirty="0"/>
          </a:p>
        </p:txBody>
      </p:sp>
      <p:pic>
        <p:nvPicPr>
          <p:cNvPr id="5" name="Picture 4">
            <a:extLst>
              <a:ext uri="{FF2B5EF4-FFF2-40B4-BE49-F238E27FC236}">
                <a16:creationId xmlns:a16="http://schemas.microsoft.com/office/drawing/2014/main" id="{E51804CE-6223-08EA-84BE-2D0952CECE1A}"/>
              </a:ext>
            </a:extLst>
          </p:cNvPr>
          <p:cNvPicPr>
            <a:picLocks noChangeAspect="1"/>
          </p:cNvPicPr>
          <p:nvPr/>
        </p:nvPicPr>
        <p:blipFill>
          <a:blip r:embed="rId2"/>
          <a:stretch>
            <a:fillRect/>
          </a:stretch>
        </p:blipFill>
        <p:spPr>
          <a:xfrm>
            <a:off x="4100120" y="0"/>
            <a:ext cx="981456" cy="1408080"/>
          </a:xfrm>
          <a:prstGeom prst="rect">
            <a:avLst/>
          </a:prstGeom>
        </p:spPr>
      </p:pic>
      <p:pic>
        <p:nvPicPr>
          <p:cNvPr id="6" name="Picture 5">
            <a:extLst>
              <a:ext uri="{FF2B5EF4-FFF2-40B4-BE49-F238E27FC236}">
                <a16:creationId xmlns:a16="http://schemas.microsoft.com/office/drawing/2014/main" id="{4C717B86-04F3-5DF3-1426-CA9171862370}"/>
              </a:ext>
            </a:extLst>
          </p:cNvPr>
          <p:cNvPicPr>
            <a:picLocks noChangeAspect="1"/>
          </p:cNvPicPr>
          <p:nvPr/>
        </p:nvPicPr>
        <p:blipFill>
          <a:blip r:embed="rId3"/>
          <a:stretch>
            <a:fillRect/>
          </a:stretch>
        </p:blipFill>
        <p:spPr>
          <a:xfrm>
            <a:off x="3103389" y="-9525"/>
            <a:ext cx="996731" cy="1408080"/>
          </a:xfrm>
          <a:prstGeom prst="rect">
            <a:avLst/>
          </a:prstGeom>
        </p:spPr>
      </p:pic>
    </p:spTree>
    <p:extLst>
      <p:ext uri="{BB962C8B-B14F-4D97-AF65-F5344CB8AC3E}">
        <p14:creationId xmlns:p14="http://schemas.microsoft.com/office/powerpoint/2010/main" val="175676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B479-1A09-394E-A3A3-8C964FA5C00D}"/>
              </a:ext>
            </a:extLst>
          </p:cNvPr>
          <p:cNvSpPr>
            <a:spLocks noGrp="1"/>
          </p:cNvSpPr>
          <p:nvPr>
            <p:ph type="title"/>
          </p:nvPr>
        </p:nvSpPr>
        <p:spPr>
          <a:xfrm>
            <a:off x="2231136" y="964692"/>
            <a:ext cx="7729728" cy="1188720"/>
          </a:xfrm>
        </p:spPr>
        <p:txBody>
          <a:bodyPr>
            <a:normAutofit/>
          </a:bodyPr>
          <a:lstStyle/>
          <a:p>
            <a:r>
              <a:rPr lang="en-US" b="1" dirty="0"/>
              <a:t>Property Rights THEORY</a:t>
            </a:r>
          </a:p>
        </p:txBody>
      </p:sp>
      <p:graphicFrame>
        <p:nvGraphicFramePr>
          <p:cNvPr id="5" name="Content Placeholder 2">
            <a:extLst>
              <a:ext uri="{FF2B5EF4-FFF2-40B4-BE49-F238E27FC236}">
                <a16:creationId xmlns:a16="http://schemas.microsoft.com/office/drawing/2014/main" id="{EE5BED85-9245-41A4-A3B1-84D4E4F0B4FE}"/>
              </a:ext>
            </a:extLst>
          </p:cNvPr>
          <p:cNvGraphicFramePr>
            <a:graphicFrameLocks noGrp="1"/>
          </p:cNvGraphicFramePr>
          <p:nvPr>
            <p:ph idx="1"/>
            <p:extLst>
              <p:ext uri="{D42A27DB-BD31-4B8C-83A1-F6EECF244321}">
                <p14:modId xmlns:p14="http://schemas.microsoft.com/office/powerpoint/2010/main" val="4257348269"/>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859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5689B6A-471F-0C3E-69B0-12FC0649C6C1}"/>
              </a:ext>
            </a:extLst>
          </p:cNvPr>
          <p:cNvSpPr>
            <a:spLocks noGrp="1" noChangeArrowheads="1"/>
          </p:cNvSpPr>
          <p:nvPr>
            <p:ph type="title"/>
          </p:nvPr>
        </p:nvSpPr>
        <p:spPr>
          <a:xfrm>
            <a:off x="2819400" y="152400"/>
            <a:ext cx="7543800" cy="1143000"/>
          </a:xfrm>
        </p:spPr>
        <p:txBody>
          <a:bodyPr/>
          <a:lstStyle/>
          <a:p>
            <a:pPr eaLnBrk="1" hangingPunct="1"/>
            <a:r>
              <a:rPr lang="en-US" altLang="en-US" sz="3200" b="1" dirty="0">
                <a:solidFill>
                  <a:srgbClr val="2E06C2"/>
                </a:solidFill>
              </a:rPr>
              <a:t>North (1990):  </a:t>
            </a:r>
            <a:r>
              <a:rPr lang="en-US" altLang="en-US" sz="3200" b="1" u="sng" dirty="0">
                <a:solidFill>
                  <a:srgbClr val="2E06C2"/>
                </a:solidFill>
              </a:rPr>
              <a:t>Institutions, Institutional Change and Economic Performance</a:t>
            </a:r>
            <a:endParaRPr lang="en-US" altLang="en-US" sz="4000" b="1" dirty="0">
              <a:solidFill>
                <a:srgbClr val="2E06C2"/>
              </a:solidFill>
            </a:endParaRPr>
          </a:p>
        </p:txBody>
      </p:sp>
      <p:sp>
        <p:nvSpPr>
          <p:cNvPr id="21507" name="Rectangle 3">
            <a:extLst>
              <a:ext uri="{FF2B5EF4-FFF2-40B4-BE49-F238E27FC236}">
                <a16:creationId xmlns:a16="http://schemas.microsoft.com/office/drawing/2014/main" id="{9B87705D-F743-6AD5-084F-88471B5E55F1}"/>
              </a:ext>
            </a:extLst>
          </p:cNvPr>
          <p:cNvSpPr>
            <a:spLocks noGrp="1" noChangeArrowheads="1"/>
          </p:cNvSpPr>
          <p:nvPr>
            <p:ph type="body" idx="1"/>
          </p:nvPr>
        </p:nvSpPr>
        <p:spPr>
          <a:xfrm>
            <a:off x="2819399" y="1752600"/>
            <a:ext cx="8924925" cy="5105400"/>
          </a:xfrm>
        </p:spPr>
        <p:txBody>
          <a:bodyPr/>
          <a:lstStyle/>
          <a:p>
            <a:pPr eaLnBrk="1" hangingPunct="1">
              <a:lnSpc>
                <a:spcPct val="90000"/>
              </a:lnSpc>
            </a:pPr>
            <a:r>
              <a:rPr lang="en-US" altLang="en-US" sz="2600" dirty="0"/>
              <a:t>The inability of societies to develop effective, low-cost enforcement of contracts is the most important source of both historical stagnation and contemporary underdevelopment in the third world.</a:t>
            </a:r>
          </a:p>
          <a:p>
            <a:pPr eaLnBrk="1" hangingPunct="1">
              <a:lnSpc>
                <a:spcPct val="90000"/>
              </a:lnSpc>
            </a:pPr>
            <a:endParaRPr lang="en-US" altLang="en-US" sz="2600" dirty="0"/>
          </a:p>
          <a:p>
            <a:pPr eaLnBrk="1" hangingPunct="1">
              <a:lnSpc>
                <a:spcPct val="90000"/>
              </a:lnSpc>
            </a:pPr>
            <a:r>
              <a:rPr lang="en-US" altLang="en-US" sz="2600" dirty="0"/>
              <a:t>Enforcement in the third world economies is uncertain not only because of ambiguity of legal doctrine (a measurement cost) but also because of uncertainty with respect to the behavior of the judicial system.</a:t>
            </a:r>
          </a:p>
          <a:p>
            <a:pPr eaLnBrk="1" hangingPunct="1">
              <a:lnSpc>
                <a:spcPct val="90000"/>
              </a:lnSpc>
            </a:pPr>
            <a:endParaRPr lang="en-US" altLang="en-US" sz="2600" dirty="0"/>
          </a:p>
        </p:txBody>
      </p:sp>
      <p:pic>
        <p:nvPicPr>
          <p:cNvPr id="2" name="Picture 1">
            <a:extLst>
              <a:ext uri="{FF2B5EF4-FFF2-40B4-BE49-F238E27FC236}">
                <a16:creationId xmlns:a16="http://schemas.microsoft.com/office/drawing/2014/main" id="{921FBB01-B8BF-155A-3143-893B505EB61E}"/>
              </a:ext>
            </a:extLst>
          </p:cNvPr>
          <p:cNvPicPr>
            <a:picLocks noChangeAspect="1"/>
          </p:cNvPicPr>
          <p:nvPr/>
        </p:nvPicPr>
        <p:blipFill>
          <a:blip r:embed="rId2"/>
          <a:stretch>
            <a:fillRect/>
          </a:stretch>
        </p:blipFill>
        <p:spPr>
          <a:xfrm>
            <a:off x="1624159" y="5174461"/>
            <a:ext cx="1195240" cy="1683539"/>
          </a:xfrm>
          <a:prstGeom prst="rect">
            <a:avLst/>
          </a:prstGeom>
        </p:spPr>
      </p:pic>
      <p:pic>
        <p:nvPicPr>
          <p:cNvPr id="3" name="Picture 2">
            <a:extLst>
              <a:ext uri="{FF2B5EF4-FFF2-40B4-BE49-F238E27FC236}">
                <a16:creationId xmlns:a16="http://schemas.microsoft.com/office/drawing/2014/main" id="{1712F377-13D4-C0AC-A959-F376AD545246}"/>
              </a:ext>
            </a:extLst>
          </p:cNvPr>
          <p:cNvPicPr>
            <a:picLocks noChangeAspect="1"/>
          </p:cNvPicPr>
          <p:nvPr/>
        </p:nvPicPr>
        <p:blipFill>
          <a:blip r:embed="rId3"/>
          <a:stretch>
            <a:fillRect/>
          </a:stretch>
        </p:blipFill>
        <p:spPr>
          <a:xfrm>
            <a:off x="10934700" y="5174460"/>
            <a:ext cx="1173376" cy="168353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4D5140-2C5C-7340-B719-9E672EC1D616}"/>
              </a:ext>
            </a:extLst>
          </p:cNvPr>
          <p:cNvSpPr>
            <a:spLocks noGrp="1"/>
          </p:cNvSpPr>
          <p:nvPr>
            <p:ph type="title"/>
          </p:nvPr>
        </p:nvSpPr>
        <p:spPr>
          <a:xfrm>
            <a:off x="640080" y="2681103"/>
            <a:ext cx="3401568" cy="1495794"/>
          </a:xfrm>
          <a:solidFill>
            <a:srgbClr val="FFFFFF"/>
          </a:solidFill>
          <a:ln>
            <a:solidFill>
              <a:srgbClr val="404040"/>
            </a:solidFill>
          </a:ln>
        </p:spPr>
        <p:txBody>
          <a:bodyPr vert="horz" lIns="182880" tIns="182880" rIns="182880" bIns="182880" rtlCol="0" anchor="ctr">
            <a:normAutofit/>
          </a:bodyPr>
          <a:lstStyle/>
          <a:p>
            <a:r>
              <a:rPr lang="en-US" sz="2000" dirty="0">
                <a:solidFill>
                  <a:srgbClr val="0D0D0D"/>
                </a:solidFill>
              </a:rPr>
              <a:t>Today’s decisions and tomorrow’s choices are shaped by the past</a:t>
            </a:r>
          </a:p>
        </p:txBody>
      </p:sp>
      <p:sp useBgFill="1">
        <p:nvSpPr>
          <p:cNvPr id="12" name="Rectangle 11">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3">
            <a:extLst>
              <a:ext uri="{FF2B5EF4-FFF2-40B4-BE49-F238E27FC236}">
                <a16:creationId xmlns:a16="http://schemas.microsoft.com/office/drawing/2014/main" id="{82A2E11D-018A-4C68-B8EA-4B475B01BCAF}"/>
              </a:ext>
            </a:extLst>
          </p:cNvPr>
          <p:cNvGraphicFramePr>
            <a:graphicFrameLocks noGrp="1"/>
          </p:cNvGraphicFramePr>
          <p:nvPr>
            <p:ph sz="half" idx="2"/>
            <p:extLst>
              <p:ext uri="{D42A27DB-BD31-4B8C-83A1-F6EECF244321}">
                <p14:modId xmlns:p14="http://schemas.microsoft.com/office/powerpoint/2010/main" val="4271366080"/>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676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4CF959-E6CB-B448-A935-AD2909608EBE}"/>
              </a:ext>
            </a:extLst>
          </p:cNvPr>
          <p:cNvSpPr>
            <a:spLocks noGrp="1"/>
          </p:cNvSpPr>
          <p:nvPr>
            <p:ph type="title"/>
          </p:nvPr>
        </p:nvSpPr>
        <p:spPr>
          <a:xfrm>
            <a:off x="2231136" y="467418"/>
            <a:ext cx="7729728" cy="1188720"/>
          </a:xfrm>
        </p:spPr>
        <p:txBody>
          <a:bodyPr>
            <a:normAutofit/>
          </a:bodyPr>
          <a:lstStyle/>
          <a:p>
            <a:r>
              <a:rPr lang="en-US" sz="2600" dirty="0"/>
              <a:t>What are institutions? (north, 1990)</a:t>
            </a:r>
          </a:p>
        </p:txBody>
      </p:sp>
      <p:sp>
        <p:nvSpPr>
          <p:cNvPr id="3" name="Content Placeholder 2">
            <a:extLst>
              <a:ext uri="{FF2B5EF4-FFF2-40B4-BE49-F238E27FC236}">
                <a16:creationId xmlns:a16="http://schemas.microsoft.com/office/drawing/2014/main" id="{BBEB650F-EE4D-9A4F-BF5D-59C368407354}"/>
              </a:ext>
            </a:extLst>
          </p:cNvPr>
          <p:cNvSpPr>
            <a:spLocks noGrp="1"/>
          </p:cNvSpPr>
          <p:nvPr>
            <p:ph idx="1"/>
          </p:nvPr>
        </p:nvSpPr>
        <p:spPr>
          <a:xfrm>
            <a:off x="1706062" y="1943100"/>
            <a:ext cx="8779512" cy="3666744"/>
          </a:xfrm>
        </p:spPr>
        <p:txBody>
          <a:bodyPr>
            <a:normAutofit/>
          </a:bodyPr>
          <a:lstStyle/>
          <a:p>
            <a:r>
              <a:rPr lang="en-US" sz="2400" dirty="0">
                <a:solidFill>
                  <a:srgbClr val="404040"/>
                </a:solidFill>
              </a:rPr>
              <a:t>Institutions are any constraint humans devise to shape their interactions and organizations, created to take advantage of the opportunities presented by institutions in shaping the development of economies</a:t>
            </a:r>
          </a:p>
          <a:p>
            <a:pPr lvl="1"/>
            <a:r>
              <a:rPr lang="en-US" sz="2000" dirty="0">
                <a:solidFill>
                  <a:srgbClr val="404040"/>
                </a:solidFill>
              </a:rPr>
              <a:t>Institutions </a:t>
            </a:r>
            <a:r>
              <a:rPr lang="en-US" sz="2000" b="1" dirty="0">
                <a:solidFill>
                  <a:srgbClr val="404040"/>
                </a:solidFill>
              </a:rPr>
              <a:t>reduce uncertainty</a:t>
            </a:r>
            <a:r>
              <a:rPr lang="en-US" sz="2000" dirty="0">
                <a:solidFill>
                  <a:srgbClr val="404040"/>
                </a:solidFill>
              </a:rPr>
              <a:t> by providing structure. They define and limit the set of choices individuals can make</a:t>
            </a:r>
          </a:p>
          <a:p>
            <a:pPr lvl="1"/>
            <a:r>
              <a:rPr lang="en-US" sz="2000" dirty="0">
                <a:solidFill>
                  <a:srgbClr val="404040"/>
                </a:solidFill>
              </a:rPr>
              <a:t>Their major role in society is to reduce uncertainty by establishing a </a:t>
            </a:r>
            <a:r>
              <a:rPr lang="en-US" sz="2000" b="1" dirty="0">
                <a:solidFill>
                  <a:srgbClr val="404040"/>
                </a:solidFill>
              </a:rPr>
              <a:t>stable structure to human interactions </a:t>
            </a:r>
            <a:r>
              <a:rPr lang="en-US" sz="2000" dirty="0">
                <a:solidFill>
                  <a:srgbClr val="404040"/>
                </a:solidFill>
              </a:rPr>
              <a:t>--- even though, this structure might not always be efficient.</a:t>
            </a:r>
          </a:p>
        </p:txBody>
      </p:sp>
    </p:spTree>
    <p:extLst>
      <p:ext uri="{BB962C8B-B14F-4D97-AF65-F5344CB8AC3E}">
        <p14:creationId xmlns:p14="http://schemas.microsoft.com/office/powerpoint/2010/main" val="362765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F959-E6CB-B448-A935-AD2909608EBE}"/>
              </a:ext>
            </a:extLst>
          </p:cNvPr>
          <p:cNvSpPr>
            <a:spLocks noGrp="1"/>
          </p:cNvSpPr>
          <p:nvPr>
            <p:ph type="title"/>
          </p:nvPr>
        </p:nvSpPr>
        <p:spPr/>
        <p:txBody>
          <a:bodyPr>
            <a:normAutofit/>
          </a:bodyPr>
          <a:lstStyle/>
          <a:p>
            <a:r>
              <a:rPr lang="en-US" sz="2600" dirty="0"/>
              <a:t>What are institutions? (north, 1990)</a:t>
            </a:r>
          </a:p>
        </p:txBody>
      </p:sp>
      <p:graphicFrame>
        <p:nvGraphicFramePr>
          <p:cNvPr id="4" name="Content Placeholder 3">
            <a:extLst>
              <a:ext uri="{FF2B5EF4-FFF2-40B4-BE49-F238E27FC236}">
                <a16:creationId xmlns:a16="http://schemas.microsoft.com/office/drawing/2014/main" id="{AB9F4D14-947C-B940-9D3D-8355BCC51DCB}"/>
              </a:ext>
            </a:extLst>
          </p:cNvPr>
          <p:cNvGraphicFramePr>
            <a:graphicFrameLocks noGrp="1"/>
          </p:cNvGraphicFramePr>
          <p:nvPr>
            <p:ph idx="1"/>
            <p:extLst>
              <p:ext uri="{D42A27DB-BD31-4B8C-83A1-F6EECF244321}">
                <p14:modId xmlns:p14="http://schemas.microsoft.com/office/powerpoint/2010/main" val="853410873"/>
              </p:ext>
            </p:extLst>
          </p:nvPr>
        </p:nvGraphicFramePr>
        <p:xfrm>
          <a:off x="-551543" y="2269818"/>
          <a:ext cx="13295085" cy="4869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52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FFC9634-3DDF-470B-8F18-5B104CF97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077E501-B521-4B06-96AB-DC473865D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EAE14E-E30B-4744-8AED-28605715C2B7}"/>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The role OF Actors</a:t>
            </a:r>
          </a:p>
        </p:txBody>
      </p:sp>
      <p:graphicFrame>
        <p:nvGraphicFramePr>
          <p:cNvPr id="21" name="Content Placeholder 2">
            <a:extLst>
              <a:ext uri="{FF2B5EF4-FFF2-40B4-BE49-F238E27FC236}">
                <a16:creationId xmlns:a16="http://schemas.microsoft.com/office/drawing/2014/main" id="{725EC3C8-81CA-4EC1-B694-3B921C9D1F95}"/>
              </a:ext>
            </a:extLst>
          </p:cNvPr>
          <p:cNvGraphicFramePr>
            <a:graphicFrameLocks noGrp="1"/>
          </p:cNvGraphicFramePr>
          <p:nvPr>
            <p:ph idx="1"/>
            <p:extLst>
              <p:ext uri="{D42A27DB-BD31-4B8C-83A1-F6EECF244321}">
                <p14:modId xmlns:p14="http://schemas.microsoft.com/office/powerpoint/2010/main" val="1219356423"/>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36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FC9634-3DDF-470B-8F18-5B104CF97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77E501-B521-4B06-96AB-DC473865D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EAE14E-E30B-4744-8AED-28605715C2B7}"/>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dirty="0">
                <a:solidFill>
                  <a:schemeClr val="bg1"/>
                </a:solidFill>
              </a:rPr>
              <a:t>North’s institutional framework</a:t>
            </a:r>
          </a:p>
        </p:txBody>
      </p:sp>
      <p:graphicFrame>
        <p:nvGraphicFramePr>
          <p:cNvPr id="4" name="Content Placeholder 3">
            <a:extLst>
              <a:ext uri="{FF2B5EF4-FFF2-40B4-BE49-F238E27FC236}">
                <a16:creationId xmlns:a16="http://schemas.microsoft.com/office/drawing/2014/main" id="{4E92AB9A-55BC-E94E-9933-37A3B7CAFA2F}"/>
              </a:ext>
            </a:extLst>
          </p:cNvPr>
          <p:cNvGraphicFramePr>
            <a:graphicFrameLocks noGrp="1"/>
          </p:cNvGraphicFramePr>
          <p:nvPr>
            <p:ph idx="1"/>
            <p:extLst>
              <p:ext uri="{D42A27DB-BD31-4B8C-83A1-F6EECF244321}">
                <p14:modId xmlns:p14="http://schemas.microsoft.com/office/powerpoint/2010/main" val="1728942794"/>
              </p:ext>
            </p:extLst>
          </p:nvPr>
        </p:nvGraphicFramePr>
        <p:xfrm>
          <a:off x="5619749" y="304800"/>
          <a:ext cx="6325507" cy="628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6545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194" name="Picture 2" descr="World Map Aesthetic Wallpapers - Top Free World Map Aesthetic Backgrounds -  WallpaperAccess">
            <a:extLst>
              <a:ext uri="{FF2B5EF4-FFF2-40B4-BE49-F238E27FC236}">
                <a16:creationId xmlns:a16="http://schemas.microsoft.com/office/drawing/2014/main" id="{FD56A1D6-21A2-B147-9876-00314EEB8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318" t="-1" r="25352" b="-1"/>
          <a:stretch/>
        </p:blipFill>
        <p:spPr bwMode="auto">
          <a:xfrm>
            <a:off x="0" y="6750"/>
            <a:ext cx="421412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4FBF53-4837-3945-9464-D56EF5AA01E5}"/>
              </a:ext>
            </a:extLst>
          </p:cNvPr>
          <p:cNvSpPr>
            <a:spLocks noGrp="1"/>
          </p:cNvSpPr>
          <p:nvPr>
            <p:ph type="title"/>
          </p:nvPr>
        </p:nvSpPr>
        <p:spPr>
          <a:xfrm>
            <a:off x="426597" y="2202967"/>
            <a:ext cx="3360928" cy="2465545"/>
          </a:xfrm>
          <a:solidFill>
            <a:schemeClr val="tx1">
              <a:alpha val="60000"/>
            </a:schemeClr>
          </a:solidFill>
          <a:ln>
            <a:solidFill>
              <a:schemeClr val="bg1"/>
            </a:solidFill>
          </a:ln>
        </p:spPr>
        <p:txBody>
          <a:bodyPr>
            <a:normAutofit/>
          </a:bodyPr>
          <a:lstStyle/>
          <a:p>
            <a:r>
              <a:rPr lang="en-US" dirty="0">
                <a:solidFill>
                  <a:schemeClr val="bg1"/>
                </a:solidFill>
              </a:rPr>
              <a:t>Contrasting the institutional framework</a:t>
            </a:r>
          </a:p>
        </p:txBody>
      </p:sp>
      <p:sp>
        <p:nvSpPr>
          <p:cNvPr id="71" name="Rectangle 70">
            <a:extLst>
              <a:ext uri="{FF2B5EF4-FFF2-40B4-BE49-F238E27FC236}">
                <a16:creationId xmlns:a16="http://schemas.microsoft.com/office/drawing/2014/main" id="{FCD54317-05B3-4605-A163-F7A94883D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9AE3676-7B85-EA42-928E-FC80634C6731}"/>
              </a:ext>
            </a:extLst>
          </p:cNvPr>
          <p:cNvSpPr>
            <a:spLocks noGrp="1"/>
          </p:cNvSpPr>
          <p:nvPr>
            <p:ph idx="1"/>
          </p:nvPr>
        </p:nvSpPr>
        <p:spPr>
          <a:xfrm>
            <a:off x="4789714" y="712342"/>
            <a:ext cx="6826695" cy="5717486"/>
          </a:xfrm>
        </p:spPr>
        <p:txBody>
          <a:bodyPr anchor="ctr">
            <a:normAutofit/>
          </a:bodyPr>
          <a:lstStyle/>
          <a:p>
            <a:pPr>
              <a:lnSpc>
                <a:spcPct val="90000"/>
              </a:lnSpc>
              <a:buClr>
                <a:schemeClr val="accent1"/>
              </a:buClr>
            </a:pPr>
            <a:r>
              <a:rPr lang="en-US" altLang="en-US" sz="2400" dirty="0">
                <a:solidFill>
                  <a:schemeClr val="bg1">
                    <a:lumMod val="85000"/>
                    <a:lumOff val="15000"/>
                  </a:schemeClr>
                </a:solidFill>
              </a:rPr>
              <a:t>Contrasting the institutional framework in countries such as the United States, England, France, Germany and Japan with Third World countries makes clear that the </a:t>
            </a:r>
            <a:r>
              <a:rPr lang="en-US" altLang="en-US" sz="2400" dirty="0">
                <a:solidFill>
                  <a:schemeClr val="bg1">
                    <a:lumMod val="85000"/>
                    <a:lumOff val="15000"/>
                  </a:schemeClr>
                </a:solidFill>
                <a:highlight>
                  <a:srgbClr val="008080"/>
                </a:highlight>
              </a:rPr>
              <a:t>institutional framework is the critical success factor of economies both cross-sectionally and through time</a:t>
            </a:r>
            <a:r>
              <a:rPr lang="en-US" altLang="en-US" sz="2400" dirty="0">
                <a:solidFill>
                  <a:schemeClr val="bg1">
                    <a:lumMod val="85000"/>
                    <a:lumOff val="15000"/>
                  </a:schemeClr>
                </a:solidFill>
              </a:rPr>
              <a:t>.</a:t>
            </a:r>
          </a:p>
          <a:p>
            <a:pPr>
              <a:lnSpc>
                <a:spcPct val="90000"/>
              </a:lnSpc>
              <a:spcBef>
                <a:spcPts val="1800"/>
              </a:spcBef>
              <a:buClr>
                <a:schemeClr val="accent1"/>
              </a:buClr>
            </a:pPr>
            <a:r>
              <a:rPr lang="en-US" altLang="en-US" sz="2400" dirty="0">
                <a:solidFill>
                  <a:schemeClr val="tx1"/>
                </a:solidFill>
              </a:rPr>
              <a:t>The institutional framework shapes the direction of the acquisition of knowledge and capabilities, and that direction will be the decisive factor for the long-run development of that society.</a:t>
            </a:r>
          </a:p>
          <a:p>
            <a:pPr>
              <a:lnSpc>
                <a:spcPct val="90000"/>
              </a:lnSpc>
            </a:pPr>
            <a:endParaRPr lang="en-US" sz="1500" dirty="0">
              <a:solidFill>
                <a:schemeClr val="bg1">
                  <a:lumMod val="85000"/>
                  <a:lumOff val="15000"/>
                </a:schemeClr>
              </a:solidFill>
            </a:endParaRPr>
          </a:p>
        </p:txBody>
      </p:sp>
    </p:spTree>
    <p:extLst>
      <p:ext uri="{BB962C8B-B14F-4D97-AF65-F5344CB8AC3E}">
        <p14:creationId xmlns:p14="http://schemas.microsoft.com/office/powerpoint/2010/main" val="75905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FF92-9F86-3143-9C36-E3781D6DF4FB}"/>
              </a:ext>
            </a:extLst>
          </p:cNvPr>
          <p:cNvSpPr>
            <a:spLocks noGrp="1"/>
          </p:cNvSpPr>
          <p:nvPr>
            <p:ph type="title"/>
          </p:nvPr>
        </p:nvSpPr>
        <p:spPr>
          <a:xfrm>
            <a:off x="2231136" y="964692"/>
            <a:ext cx="7729728" cy="1188720"/>
          </a:xfrm>
          <a:solidFill>
            <a:srgbClr val="FFFFFF">
              <a:alpha val="10000"/>
            </a:srgbClr>
          </a:solidFill>
          <a:ln>
            <a:solidFill>
              <a:schemeClr val="tx1"/>
            </a:solidFill>
          </a:ln>
        </p:spPr>
        <p:txBody>
          <a:bodyPr>
            <a:normAutofit/>
          </a:bodyPr>
          <a:lstStyle/>
          <a:p>
            <a:r>
              <a:rPr lang="en-US" dirty="0">
                <a:solidFill>
                  <a:schemeClr val="tx1"/>
                </a:solidFill>
              </a:rPr>
              <a:t>North 1990</a:t>
            </a:r>
          </a:p>
        </p:txBody>
      </p:sp>
      <p:graphicFrame>
        <p:nvGraphicFramePr>
          <p:cNvPr id="5" name="Content Placeholder 2">
            <a:extLst>
              <a:ext uri="{FF2B5EF4-FFF2-40B4-BE49-F238E27FC236}">
                <a16:creationId xmlns:a16="http://schemas.microsoft.com/office/drawing/2014/main" id="{41A297AB-7146-4126-804A-D1DF6C88130C}"/>
              </a:ext>
            </a:extLst>
          </p:cNvPr>
          <p:cNvGraphicFramePr>
            <a:graphicFrameLocks noGrp="1"/>
          </p:cNvGraphicFramePr>
          <p:nvPr>
            <p:ph idx="1"/>
            <p:extLst>
              <p:ext uri="{D42A27DB-BD31-4B8C-83A1-F6EECF244321}">
                <p14:modId xmlns:p14="http://schemas.microsoft.com/office/powerpoint/2010/main" val="3984021486"/>
              </p:ext>
            </p:extLst>
          </p:nvPr>
        </p:nvGraphicFramePr>
        <p:xfrm>
          <a:off x="1132115" y="2638044"/>
          <a:ext cx="10218056" cy="3704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76028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D47D-7834-6A45-B274-33C118CCAE17}"/>
              </a:ext>
            </a:extLst>
          </p:cNvPr>
          <p:cNvSpPr>
            <a:spLocks noGrp="1"/>
          </p:cNvSpPr>
          <p:nvPr>
            <p:ph type="title"/>
          </p:nvPr>
        </p:nvSpPr>
        <p:spPr>
          <a:xfrm>
            <a:off x="5458969" y="943429"/>
            <a:ext cx="5928358" cy="3089235"/>
          </a:xfrm>
        </p:spPr>
        <p:txBody>
          <a:bodyPr vert="horz" lIns="274320" tIns="182880" rIns="274320" bIns="182880" rtlCol="0" anchor="ctr" anchorCtr="1">
            <a:normAutofit/>
          </a:bodyPr>
          <a:lstStyle/>
          <a:p>
            <a:r>
              <a:rPr lang="en-US" dirty="0">
                <a:effectLst>
                  <a:glow rad="38100">
                    <a:schemeClr val="bg1">
                      <a:lumMod val="65000"/>
                      <a:lumOff val="35000"/>
                      <a:alpha val="50000"/>
                    </a:schemeClr>
                  </a:glow>
                  <a:outerShdw blurRad="28575" dist="31750" dir="13200000" algn="tl" rotWithShape="0">
                    <a:srgbClr val="000000">
                      <a:alpha val="25000"/>
                    </a:srgbClr>
                  </a:outerShdw>
                </a:effectLst>
              </a:rPr>
              <a:t>AN ECONOMIC ANALYSIS OF PROPERTY RIGHTS</a:t>
            </a:r>
          </a:p>
        </p:txBody>
      </p:sp>
      <p:sp>
        <p:nvSpPr>
          <p:cNvPr id="3" name="Text Placeholder 2">
            <a:extLst>
              <a:ext uri="{FF2B5EF4-FFF2-40B4-BE49-F238E27FC236}">
                <a16:creationId xmlns:a16="http://schemas.microsoft.com/office/drawing/2014/main" id="{7130917F-3CE9-6E45-8CB8-3F96857594B9}"/>
              </a:ext>
            </a:extLst>
          </p:cNvPr>
          <p:cNvSpPr>
            <a:spLocks noGrp="1"/>
          </p:cNvSpPr>
          <p:nvPr>
            <p:ph type="body" idx="1"/>
          </p:nvPr>
        </p:nvSpPr>
        <p:spPr>
          <a:xfrm>
            <a:off x="5458969" y="4352544"/>
            <a:ext cx="5928358" cy="1239894"/>
          </a:xfrm>
        </p:spPr>
        <p:txBody>
          <a:bodyPr vert="horz" lIns="91440" tIns="45720" rIns="91440" bIns="45720" rtlCol="0">
            <a:normAutofit/>
          </a:bodyPr>
          <a:lstStyle/>
          <a:p>
            <a:pPr algn="ctr"/>
            <a:r>
              <a:rPr lang="en-US" sz="3200" dirty="0">
                <a:solidFill>
                  <a:schemeClr val="tx1">
                    <a:lumMod val="75000"/>
                    <a:lumOff val="25000"/>
                  </a:schemeClr>
                </a:solidFill>
              </a:rPr>
              <a:t>Barzel, 1990</a:t>
            </a:r>
          </a:p>
        </p:txBody>
      </p:sp>
      <p:pic>
        <p:nvPicPr>
          <p:cNvPr id="10242" name="Picture 2" descr="Professor Emeritus Yoram Barzel Delivers Keynote at Hong Kong Conference on  Property Rights | Department of Economics | University of Washington">
            <a:extLst>
              <a:ext uri="{FF2B5EF4-FFF2-40B4-BE49-F238E27FC236}">
                <a16:creationId xmlns:a16="http://schemas.microsoft.com/office/drawing/2014/main" id="{BA22A787-6803-C349-A673-EED6CAC45C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743"/>
          <a:stretch/>
        </p:blipFill>
        <p:spPr bwMode="auto">
          <a:xfrm>
            <a:off x="-1857502" y="0"/>
            <a:ext cx="64004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45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Rectangle 15">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97DEE0-26AF-CC4F-8F47-69CF20D2CD3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100" dirty="0">
                <a:solidFill>
                  <a:srgbClr val="FFFFFF"/>
                </a:solidFill>
              </a:rPr>
              <a:t>Transaction costs (barzel, 1990)</a:t>
            </a:r>
          </a:p>
        </p:txBody>
      </p:sp>
      <p:sp>
        <p:nvSpPr>
          <p:cNvPr id="3" name="Content Placeholder 2">
            <a:extLst>
              <a:ext uri="{FF2B5EF4-FFF2-40B4-BE49-F238E27FC236}">
                <a16:creationId xmlns:a16="http://schemas.microsoft.com/office/drawing/2014/main" id="{32577212-CF81-7A47-A2E2-D6E977C782C4}"/>
              </a:ext>
            </a:extLst>
          </p:cNvPr>
          <p:cNvSpPr>
            <a:spLocks noGrp="1"/>
          </p:cNvSpPr>
          <p:nvPr>
            <p:ph idx="1"/>
          </p:nvPr>
        </p:nvSpPr>
        <p:spPr>
          <a:xfrm>
            <a:off x="5591694" y="812800"/>
            <a:ext cx="5990705" cy="5776686"/>
          </a:xfrm>
        </p:spPr>
        <p:txBody>
          <a:bodyPr anchor="ctr">
            <a:normAutofit lnSpcReduction="10000"/>
          </a:bodyPr>
          <a:lstStyle/>
          <a:p>
            <a:r>
              <a:rPr lang="en-US" altLang="en-US" sz="2800" dirty="0"/>
              <a:t>Barzel emphasizes a particular type of transaction costs:  </a:t>
            </a:r>
            <a:r>
              <a:rPr lang="en-US" altLang="en-US" sz="2800" u="sng" dirty="0">
                <a:highlight>
                  <a:srgbClr val="FFFF00"/>
                </a:highlight>
              </a:rPr>
              <a:t>measurement costs</a:t>
            </a:r>
          </a:p>
          <a:p>
            <a:r>
              <a:rPr lang="en-US" altLang="en-US" sz="2800" dirty="0"/>
              <a:t>It is costly to measure commodities fully,  and thus the potential of wealth capture is present in every exchange.</a:t>
            </a:r>
          </a:p>
          <a:p>
            <a:r>
              <a:rPr lang="en-US" altLang="en-US" sz="2800" dirty="0"/>
              <a:t>Property rights over resources or other people are not constant, they are a function of their own direct efforts at protection from others’ capture attempts and of government protection</a:t>
            </a:r>
          </a:p>
          <a:p>
            <a:pPr lvl="1"/>
            <a:r>
              <a:rPr lang="en-US" altLang="en-US" sz="2400" dirty="0"/>
              <a:t>It is complicated because people always expect to gain from an exchange.</a:t>
            </a:r>
            <a:endParaRPr lang="en-US" altLang="en-US" sz="2400" u="sng" dirty="0"/>
          </a:p>
          <a:p>
            <a:endParaRPr lang="en-US" sz="2800" dirty="0"/>
          </a:p>
        </p:txBody>
      </p:sp>
      <p:pic>
        <p:nvPicPr>
          <p:cNvPr id="4" name="Picture 3">
            <a:extLst>
              <a:ext uri="{FF2B5EF4-FFF2-40B4-BE49-F238E27FC236}">
                <a16:creationId xmlns:a16="http://schemas.microsoft.com/office/drawing/2014/main" id="{FA374F2A-014A-B285-0B46-F1BF08804FE1}"/>
              </a:ext>
            </a:extLst>
          </p:cNvPr>
          <p:cNvPicPr>
            <a:picLocks noChangeAspect="1"/>
          </p:cNvPicPr>
          <p:nvPr/>
        </p:nvPicPr>
        <p:blipFill>
          <a:blip r:embed="rId2"/>
          <a:stretch>
            <a:fillRect/>
          </a:stretch>
        </p:blipFill>
        <p:spPr>
          <a:xfrm>
            <a:off x="3103389" y="18875"/>
            <a:ext cx="911277" cy="1352435"/>
          </a:xfrm>
          <a:prstGeom prst="rect">
            <a:avLst/>
          </a:prstGeom>
        </p:spPr>
      </p:pic>
    </p:spTree>
    <p:extLst>
      <p:ext uri="{BB962C8B-B14F-4D97-AF65-F5344CB8AC3E}">
        <p14:creationId xmlns:p14="http://schemas.microsoft.com/office/powerpoint/2010/main" val="145041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895EB-39F3-1044-841F-F342D865F1F6}"/>
              </a:ext>
            </a:extLst>
          </p:cNvPr>
          <p:cNvSpPr>
            <a:spLocks noGrp="1"/>
          </p:cNvSpPr>
          <p:nvPr>
            <p:ph type="title"/>
          </p:nvPr>
        </p:nvSpPr>
        <p:spPr>
          <a:xfrm>
            <a:off x="643467" y="2681103"/>
            <a:ext cx="3363974" cy="1495794"/>
          </a:xfrm>
          <a:noFill/>
          <a:ln>
            <a:solidFill>
              <a:schemeClr val="bg1"/>
            </a:solidFill>
          </a:ln>
        </p:spPr>
        <p:txBody>
          <a:bodyPr vert="horz" wrap="square" lIns="182880" tIns="182880" rIns="182880" bIns="182880" rtlCol="0" anchor="ctr">
            <a:normAutofit/>
          </a:bodyPr>
          <a:lstStyle/>
          <a:p>
            <a:r>
              <a:rPr lang="en-US" sz="2400" dirty="0">
                <a:ln w="3175" cmpd="sng">
                  <a:noFill/>
                </a:ln>
                <a:solidFill>
                  <a:schemeClr val="bg1"/>
                </a:solidFill>
                <a:effectLst>
                  <a:glow rad="38100">
                    <a:schemeClr val="bg1">
                      <a:lumMod val="65000"/>
                      <a:lumOff val="35000"/>
                      <a:alpha val="40000"/>
                    </a:schemeClr>
                  </a:glow>
                </a:effectLst>
              </a:rPr>
              <a:t>Criteria for Efficient Property Rights</a:t>
            </a:r>
          </a:p>
        </p:txBody>
      </p:sp>
      <p:graphicFrame>
        <p:nvGraphicFramePr>
          <p:cNvPr id="6" name="Content Placeholder 2">
            <a:extLst>
              <a:ext uri="{FF2B5EF4-FFF2-40B4-BE49-F238E27FC236}">
                <a16:creationId xmlns:a16="http://schemas.microsoft.com/office/drawing/2014/main" id="{248B8CE5-9BC4-409F-A75B-F97EC912CE06}"/>
              </a:ext>
            </a:extLst>
          </p:cNvPr>
          <p:cNvGraphicFramePr>
            <a:graphicFrameLocks noGrp="1"/>
          </p:cNvGraphicFramePr>
          <p:nvPr>
            <p:ph sz="half" idx="1"/>
            <p:extLst>
              <p:ext uri="{D42A27DB-BD31-4B8C-83A1-F6EECF244321}">
                <p14:modId xmlns:p14="http://schemas.microsoft.com/office/powerpoint/2010/main" val="3171753694"/>
              </p:ext>
            </p:extLst>
          </p:nvPr>
        </p:nvGraphicFramePr>
        <p:xfrm>
          <a:off x="5029201" y="965200"/>
          <a:ext cx="6885432" cy="524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6608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AAD0565-53CD-4D7C-A6AE-8DCFB6761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240AE0-4EA3-B546-AEB5-226FA9FD44B8}"/>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n-US" altLang="en-US" sz="2000" dirty="0"/>
              <a:t>wealth capture illustrated by the phenomenon of the sale of cherries</a:t>
            </a:r>
            <a:endParaRPr lang="en-US" sz="2000" dirty="0"/>
          </a:p>
        </p:txBody>
      </p:sp>
      <p:sp>
        <p:nvSpPr>
          <p:cNvPr id="3" name="Content Placeholder 2">
            <a:extLst>
              <a:ext uri="{FF2B5EF4-FFF2-40B4-BE49-F238E27FC236}">
                <a16:creationId xmlns:a16="http://schemas.microsoft.com/office/drawing/2014/main" id="{DE22FEC9-ED2F-384B-8BEA-B617243CA8D4}"/>
              </a:ext>
            </a:extLst>
          </p:cNvPr>
          <p:cNvSpPr>
            <a:spLocks noGrp="1"/>
          </p:cNvSpPr>
          <p:nvPr>
            <p:ph idx="1"/>
          </p:nvPr>
        </p:nvSpPr>
        <p:spPr>
          <a:xfrm>
            <a:off x="804671" y="2858703"/>
            <a:ext cx="5829394" cy="3687240"/>
          </a:xfrm>
        </p:spPr>
        <p:txBody>
          <a:bodyPr>
            <a:normAutofit fontScale="92500"/>
          </a:bodyPr>
          <a:lstStyle/>
          <a:p>
            <a:pPr marL="0" indent="0">
              <a:lnSpc>
                <a:spcPct val="90000"/>
              </a:lnSpc>
              <a:buNone/>
            </a:pPr>
            <a:r>
              <a:rPr lang="en-US" altLang="en-US" sz="2400" dirty="0">
                <a:solidFill>
                  <a:srgbClr val="FFFFFF"/>
                </a:solidFill>
              </a:rPr>
              <a:t>Consider the </a:t>
            </a:r>
            <a:r>
              <a:rPr lang="en-US" altLang="en-US" sz="2400" dirty="0">
                <a:solidFill>
                  <a:srgbClr val="FFFFFF"/>
                </a:solidFill>
                <a:highlight>
                  <a:srgbClr val="008080"/>
                </a:highlight>
              </a:rPr>
              <a:t>problems of information </a:t>
            </a:r>
            <a:r>
              <a:rPr lang="en-US" altLang="en-US" sz="2400" dirty="0">
                <a:solidFill>
                  <a:srgbClr val="FFFFFF"/>
                </a:solidFill>
              </a:rPr>
              <a:t>that present themselves when cherries are exchanged.</a:t>
            </a:r>
          </a:p>
          <a:p>
            <a:pPr lvl="1">
              <a:lnSpc>
                <a:spcPct val="90000"/>
              </a:lnSpc>
            </a:pPr>
            <a:r>
              <a:rPr lang="en-US" altLang="en-US" sz="2000" dirty="0">
                <a:solidFill>
                  <a:schemeClr val="tx1"/>
                </a:solidFill>
              </a:rPr>
              <a:t>Customers spend resources to determine whether a store’s cherries are worth buying, and to determine which cherries to buy.</a:t>
            </a:r>
          </a:p>
          <a:p>
            <a:pPr lvl="1">
              <a:lnSpc>
                <a:spcPct val="90000"/>
              </a:lnSpc>
            </a:pPr>
            <a:r>
              <a:rPr lang="en-US" altLang="en-US" sz="2000" dirty="0">
                <a:solidFill>
                  <a:schemeClr val="tx1"/>
                </a:solidFill>
              </a:rPr>
              <a:t>Storeowners who allow customers to pick and choose cannot easily prevent these customers from eating cherries, nor can they prevent customers’ careless handling of cherries.  </a:t>
            </a:r>
          </a:p>
          <a:p>
            <a:pPr lvl="1">
              <a:lnSpc>
                <a:spcPct val="90000"/>
              </a:lnSpc>
            </a:pPr>
            <a:r>
              <a:rPr lang="en-US" altLang="en-US" sz="2000" dirty="0">
                <a:solidFill>
                  <a:schemeClr val="tx1"/>
                </a:solidFill>
              </a:rPr>
              <a:t>Indeed, the process of picking and choosing itself allows wealth capture in the form of excess choosing.</a:t>
            </a:r>
          </a:p>
          <a:p>
            <a:pPr lvl="1">
              <a:lnSpc>
                <a:spcPct val="90000"/>
              </a:lnSpc>
            </a:pPr>
            <a:endParaRPr lang="en-US" altLang="en-US" sz="2000" dirty="0">
              <a:solidFill>
                <a:srgbClr val="FFFFFF"/>
              </a:solidFill>
            </a:endParaRPr>
          </a:p>
          <a:p>
            <a:pPr lvl="1">
              <a:lnSpc>
                <a:spcPct val="90000"/>
              </a:lnSpc>
            </a:pPr>
            <a:endParaRPr lang="en-US" sz="2000" dirty="0">
              <a:solidFill>
                <a:srgbClr val="FFFFFF"/>
              </a:solidFill>
            </a:endParaRPr>
          </a:p>
        </p:txBody>
      </p:sp>
      <p:sp>
        <p:nvSpPr>
          <p:cNvPr id="73" name="Rectangle 72">
            <a:extLst>
              <a:ext uri="{FF2B5EF4-FFF2-40B4-BE49-F238E27FC236}">
                <a16:creationId xmlns:a16="http://schemas.microsoft.com/office/drawing/2014/main" id="{0B6CB841-CBA1-4DF4-8C19-4C7DDB03A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83FD6306-603B-410E-AFCF-2EA2E0639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Avila Valley Barn – San Luis Obispo, CA – nom nom cat">
            <a:extLst>
              <a:ext uri="{FF2B5EF4-FFF2-40B4-BE49-F238E27FC236}">
                <a16:creationId xmlns:a16="http://schemas.microsoft.com/office/drawing/2014/main" id="{67123F9B-A8B2-4B4C-ACB8-2A19A9F720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67" r="22981" b="-1"/>
          <a:stretch/>
        </p:blipFill>
        <p:spPr bwMode="auto">
          <a:xfrm>
            <a:off x="8020812" y="1126397"/>
            <a:ext cx="3044952" cy="428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14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0AE0-4EA3-B546-AEB5-226FA9FD44B8}"/>
              </a:ext>
            </a:extLst>
          </p:cNvPr>
          <p:cNvSpPr>
            <a:spLocks noGrp="1"/>
          </p:cNvSpPr>
          <p:nvPr>
            <p:ph type="title"/>
          </p:nvPr>
        </p:nvSpPr>
        <p:spPr>
          <a:xfrm>
            <a:off x="804672" y="978776"/>
            <a:ext cx="5925310" cy="1174991"/>
          </a:xfrm>
        </p:spPr>
        <p:txBody>
          <a:bodyPr>
            <a:normAutofit/>
          </a:bodyPr>
          <a:lstStyle/>
          <a:p>
            <a:r>
              <a:rPr lang="en-US" altLang="en-US" sz="1900" dirty="0"/>
              <a:t>wealth capture illustrated by the phenomenon of the sale of cherries</a:t>
            </a:r>
            <a:endParaRPr lang="en-US" sz="1900" dirty="0"/>
          </a:p>
        </p:txBody>
      </p:sp>
      <p:sp>
        <p:nvSpPr>
          <p:cNvPr id="3" name="Content Placeholder 2">
            <a:extLst>
              <a:ext uri="{FF2B5EF4-FFF2-40B4-BE49-F238E27FC236}">
                <a16:creationId xmlns:a16="http://schemas.microsoft.com/office/drawing/2014/main" id="{DE22FEC9-ED2F-384B-8BEA-B617243CA8D4}"/>
              </a:ext>
            </a:extLst>
          </p:cNvPr>
          <p:cNvSpPr>
            <a:spLocks noGrp="1"/>
          </p:cNvSpPr>
          <p:nvPr>
            <p:ph idx="1"/>
          </p:nvPr>
        </p:nvSpPr>
        <p:spPr>
          <a:xfrm>
            <a:off x="804671" y="2524576"/>
            <a:ext cx="6186679" cy="4093937"/>
          </a:xfrm>
        </p:spPr>
        <p:txBody>
          <a:bodyPr>
            <a:normAutofit/>
          </a:bodyPr>
          <a:lstStyle/>
          <a:p>
            <a:pPr>
              <a:lnSpc>
                <a:spcPct val="90000"/>
              </a:lnSpc>
            </a:pPr>
            <a:r>
              <a:rPr lang="en-US" altLang="en-US" sz="2800" dirty="0"/>
              <a:t>If information about the cherries were costless, pilfering, damage and excess choosing of cherries would be avoided.  </a:t>
            </a:r>
          </a:p>
          <a:p>
            <a:pPr>
              <a:lnSpc>
                <a:spcPct val="90000"/>
              </a:lnSpc>
            </a:pPr>
            <a:r>
              <a:rPr lang="en-US" altLang="en-US" sz="2800" dirty="0"/>
              <a:t>The research literature that assumes that the economic costs of transactions are zero and that all property rights are perfectly well delineated is incapable of dealing with a vast array of actual observed practices.</a:t>
            </a:r>
          </a:p>
          <a:p>
            <a:pPr lvl="1"/>
            <a:endParaRPr lang="en-US" sz="2000" dirty="0"/>
          </a:p>
        </p:txBody>
      </p:sp>
      <p:pic>
        <p:nvPicPr>
          <p:cNvPr id="11266" name="Picture 2" descr="Avila Valley Barn – San Luis Obispo, CA – nom nom cat">
            <a:extLst>
              <a:ext uri="{FF2B5EF4-FFF2-40B4-BE49-F238E27FC236}">
                <a16:creationId xmlns:a16="http://schemas.microsoft.com/office/drawing/2014/main" id="{67123F9B-A8B2-4B4C-ACB8-2A19A9F720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26" r="24141"/>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65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D47D-7834-6A45-B274-33C118CCAE17}"/>
              </a:ext>
            </a:extLst>
          </p:cNvPr>
          <p:cNvSpPr>
            <a:spLocks noGrp="1"/>
          </p:cNvSpPr>
          <p:nvPr>
            <p:ph type="title"/>
          </p:nvPr>
        </p:nvSpPr>
        <p:spPr>
          <a:xfrm>
            <a:off x="5458969" y="943429"/>
            <a:ext cx="5928358" cy="3089235"/>
          </a:xfrm>
        </p:spPr>
        <p:txBody>
          <a:bodyPr vert="horz" lIns="274320" tIns="182880" rIns="274320" bIns="182880" rtlCol="0" anchor="ctr" anchorCtr="1">
            <a:normAutofit/>
          </a:bodyPr>
          <a:lstStyle/>
          <a:p>
            <a:r>
              <a:rPr lang="en-US" dirty="0">
                <a:effectLst>
                  <a:glow rad="38100">
                    <a:schemeClr val="bg1">
                      <a:lumMod val="65000"/>
                      <a:lumOff val="35000"/>
                      <a:alpha val="50000"/>
                    </a:schemeClr>
                  </a:glow>
                  <a:outerShdw blurRad="28575" dist="31750" dir="13200000" algn="tl" rotWithShape="0">
                    <a:srgbClr val="000000">
                      <a:alpha val="25000"/>
                    </a:srgbClr>
                  </a:outerShdw>
                </a:effectLst>
              </a:rPr>
              <a:t>ECONOMIC behavior and institutions</a:t>
            </a:r>
          </a:p>
        </p:txBody>
      </p:sp>
      <p:sp>
        <p:nvSpPr>
          <p:cNvPr id="3" name="Text Placeholder 2">
            <a:extLst>
              <a:ext uri="{FF2B5EF4-FFF2-40B4-BE49-F238E27FC236}">
                <a16:creationId xmlns:a16="http://schemas.microsoft.com/office/drawing/2014/main" id="{7130917F-3CE9-6E45-8CB8-3F96857594B9}"/>
              </a:ext>
            </a:extLst>
          </p:cNvPr>
          <p:cNvSpPr>
            <a:spLocks noGrp="1"/>
          </p:cNvSpPr>
          <p:nvPr>
            <p:ph type="body" idx="1"/>
          </p:nvPr>
        </p:nvSpPr>
        <p:spPr>
          <a:xfrm>
            <a:off x="5458969" y="4352544"/>
            <a:ext cx="5928358" cy="1239894"/>
          </a:xfrm>
        </p:spPr>
        <p:txBody>
          <a:bodyPr vert="horz" lIns="91440" tIns="45720" rIns="91440" bIns="45720" rtlCol="0">
            <a:normAutofit/>
          </a:bodyPr>
          <a:lstStyle/>
          <a:p>
            <a:pPr algn="ctr"/>
            <a:r>
              <a:rPr lang="en-US" sz="3200" dirty="0">
                <a:solidFill>
                  <a:schemeClr val="tx1">
                    <a:lumMod val="75000"/>
                    <a:lumOff val="25000"/>
                  </a:schemeClr>
                </a:solidFill>
              </a:rPr>
              <a:t>Eggertsson, 1990</a:t>
            </a:r>
          </a:p>
        </p:txBody>
      </p:sp>
      <p:pic>
        <p:nvPicPr>
          <p:cNvPr id="14338" name="Picture 2" descr="▷ Dr. Þráinn Eggertsson - The Threat to Institutions: Icelantic ITQs  Skilvirkar stofnanir í hættu: Íslenska kvótakerfið… | Talk show,  Sustainability, Flatscreen tv">
            <a:extLst>
              <a:ext uri="{FF2B5EF4-FFF2-40B4-BE49-F238E27FC236}">
                <a16:creationId xmlns:a16="http://schemas.microsoft.com/office/drawing/2014/main" id="{8E5B2A82-8686-624A-8234-AD6BE75BB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00" r="36071"/>
          <a:stretch/>
        </p:blipFill>
        <p:spPr bwMode="auto">
          <a:xfrm>
            <a:off x="0" y="0"/>
            <a:ext cx="48558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47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6F30-FA63-4F45-A430-1C6464413CF8}"/>
              </a:ext>
            </a:extLst>
          </p:cNvPr>
          <p:cNvSpPr>
            <a:spLocks noGrp="1"/>
          </p:cNvSpPr>
          <p:nvPr>
            <p:ph type="title"/>
          </p:nvPr>
        </p:nvSpPr>
        <p:spPr>
          <a:xfrm>
            <a:off x="2231136" y="630864"/>
            <a:ext cx="7729728" cy="1188720"/>
          </a:xfrm>
        </p:spPr>
        <p:txBody>
          <a:bodyPr/>
          <a:lstStyle/>
          <a:p>
            <a:r>
              <a:rPr lang="en-US" altLang="en-US" dirty="0"/>
              <a:t>Three levels of property rights theory:</a:t>
            </a:r>
            <a:endParaRPr lang="en-US" dirty="0"/>
          </a:p>
        </p:txBody>
      </p:sp>
      <p:graphicFrame>
        <p:nvGraphicFramePr>
          <p:cNvPr id="6" name="Content Placeholder 5">
            <a:extLst>
              <a:ext uri="{FF2B5EF4-FFF2-40B4-BE49-F238E27FC236}">
                <a16:creationId xmlns:a16="http://schemas.microsoft.com/office/drawing/2014/main" id="{29C21EFD-9D42-4046-8C65-E49B58C46743}"/>
              </a:ext>
            </a:extLst>
          </p:cNvPr>
          <p:cNvGraphicFramePr>
            <a:graphicFrameLocks noGrp="1"/>
          </p:cNvGraphicFramePr>
          <p:nvPr>
            <p:ph idx="1"/>
            <p:extLst>
              <p:ext uri="{D42A27DB-BD31-4B8C-83A1-F6EECF244321}">
                <p14:modId xmlns:p14="http://schemas.microsoft.com/office/powerpoint/2010/main" val="198192826"/>
              </p:ext>
            </p:extLst>
          </p:nvPr>
        </p:nvGraphicFramePr>
        <p:xfrm>
          <a:off x="812800" y="2173587"/>
          <a:ext cx="11059885" cy="4299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1578651-51DE-3147-822B-9111C35DB9E7}"/>
              </a:ext>
            </a:extLst>
          </p:cNvPr>
          <p:cNvSpPr txBox="1"/>
          <p:nvPr/>
        </p:nvSpPr>
        <p:spPr>
          <a:xfrm>
            <a:off x="203200" y="2325481"/>
            <a:ext cx="609600" cy="769441"/>
          </a:xfrm>
          <a:prstGeom prst="rect">
            <a:avLst/>
          </a:prstGeom>
          <a:noFill/>
        </p:spPr>
        <p:txBody>
          <a:bodyPr wrap="square" rtlCol="0">
            <a:spAutoFit/>
          </a:bodyPr>
          <a:lstStyle/>
          <a:p>
            <a:r>
              <a:rPr lang="en-US" sz="4400" dirty="0">
                <a:solidFill>
                  <a:schemeClr val="accent2"/>
                </a:solidFill>
              </a:rPr>
              <a:t>1</a:t>
            </a:r>
          </a:p>
        </p:txBody>
      </p:sp>
      <p:sp>
        <p:nvSpPr>
          <p:cNvPr id="8" name="TextBox 7">
            <a:extLst>
              <a:ext uri="{FF2B5EF4-FFF2-40B4-BE49-F238E27FC236}">
                <a16:creationId xmlns:a16="http://schemas.microsoft.com/office/drawing/2014/main" id="{19D2BC77-DB53-C64F-8F8A-8248E1B8874E}"/>
              </a:ext>
            </a:extLst>
          </p:cNvPr>
          <p:cNvSpPr txBox="1"/>
          <p:nvPr/>
        </p:nvSpPr>
        <p:spPr>
          <a:xfrm>
            <a:off x="1008743" y="3938758"/>
            <a:ext cx="609600" cy="769441"/>
          </a:xfrm>
          <a:prstGeom prst="rect">
            <a:avLst/>
          </a:prstGeom>
          <a:noFill/>
        </p:spPr>
        <p:txBody>
          <a:bodyPr wrap="square" rtlCol="0">
            <a:spAutoFit/>
          </a:bodyPr>
          <a:lstStyle/>
          <a:p>
            <a:r>
              <a:rPr lang="en-US" sz="4400" dirty="0">
                <a:solidFill>
                  <a:srgbClr val="92D050"/>
                </a:solidFill>
              </a:rPr>
              <a:t>2</a:t>
            </a:r>
          </a:p>
        </p:txBody>
      </p:sp>
      <p:sp>
        <p:nvSpPr>
          <p:cNvPr id="9" name="TextBox 8">
            <a:extLst>
              <a:ext uri="{FF2B5EF4-FFF2-40B4-BE49-F238E27FC236}">
                <a16:creationId xmlns:a16="http://schemas.microsoft.com/office/drawing/2014/main" id="{148A6A81-FA99-414A-BC24-4926CC57E732}"/>
              </a:ext>
            </a:extLst>
          </p:cNvPr>
          <p:cNvSpPr txBox="1"/>
          <p:nvPr/>
        </p:nvSpPr>
        <p:spPr>
          <a:xfrm>
            <a:off x="1824736" y="5429174"/>
            <a:ext cx="609600" cy="769441"/>
          </a:xfrm>
          <a:prstGeom prst="rect">
            <a:avLst/>
          </a:prstGeom>
          <a:noFill/>
        </p:spPr>
        <p:txBody>
          <a:bodyPr wrap="square" rtlCol="0">
            <a:spAutoFit/>
          </a:bodyPr>
          <a:lstStyle/>
          <a:p>
            <a:r>
              <a:rPr lang="en-US" sz="4400" dirty="0">
                <a:solidFill>
                  <a:schemeClr val="accent3"/>
                </a:solidFill>
              </a:rPr>
              <a:t>3</a:t>
            </a:r>
          </a:p>
        </p:txBody>
      </p:sp>
    </p:spTree>
    <p:extLst>
      <p:ext uri="{BB962C8B-B14F-4D97-AF65-F5344CB8AC3E}">
        <p14:creationId xmlns:p14="http://schemas.microsoft.com/office/powerpoint/2010/main" val="4281943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D9BC-23EE-D048-A852-7F031E224C74}"/>
              </a:ext>
            </a:extLst>
          </p:cNvPr>
          <p:cNvSpPr>
            <a:spLocks noGrp="1"/>
          </p:cNvSpPr>
          <p:nvPr>
            <p:ph type="title"/>
          </p:nvPr>
        </p:nvSpPr>
        <p:spPr>
          <a:xfrm>
            <a:off x="2231136" y="964692"/>
            <a:ext cx="7729728" cy="1188720"/>
          </a:xfrm>
          <a:solidFill>
            <a:srgbClr val="FFFFFF"/>
          </a:solidFill>
          <a:ln>
            <a:solidFill>
              <a:srgbClr val="404040"/>
            </a:solidFill>
          </a:ln>
        </p:spPr>
        <p:txBody>
          <a:bodyPr>
            <a:normAutofit/>
          </a:bodyPr>
          <a:lstStyle/>
          <a:p>
            <a:r>
              <a:rPr lang="en-US" dirty="0">
                <a:solidFill>
                  <a:srgbClr val="262626"/>
                </a:solidFill>
              </a:rPr>
              <a:t>what ARE PROPERTY RIGHTS? (EGGERTSSON, 1990)</a:t>
            </a:r>
          </a:p>
        </p:txBody>
      </p:sp>
      <p:graphicFrame>
        <p:nvGraphicFramePr>
          <p:cNvPr id="5" name="Content Placeholder 2">
            <a:extLst>
              <a:ext uri="{FF2B5EF4-FFF2-40B4-BE49-F238E27FC236}">
                <a16:creationId xmlns:a16="http://schemas.microsoft.com/office/drawing/2014/main" id="{BFB28B15-2F23-4C77-B9FA-C7E9DA4BD52B}"/>
              </a:ext>
            </a:extLst>
          </p:cNvPr>
          <p:cNvGraphicFramePr>
            <a:graphicFrameLocks noGrp="1"/>
          </p:cNvGraphicFramePr>
          <p:nvPr>
            <p:ph idx="1"/>
            <p:extLst>
              <p:ext uri="{D42A27DB-BD31-4B8C-83A1-F6EECF244321}">
                <p14:modId xmlns:p14="http://schemas.microsoft.com/office/powerpoint/2010/main" val="800810057"/>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0924D31-D29B-168B-C4CB-D1D41D475F63}"/>
              </a:ext>
            </a:extLst>
          </p:cNvPr>
          <p:cNvPicPr>
            <a:picLocks noChangeAspect="1"/>
          </p:cNvPicPr>
          <p:nvPr/>
        </p:nvPicPr>
        <p:blipFill>
          <a:blip r:embed="rId7"/>
          <a:stretch>
            <a:fillRect/>
          </a:stretch>
        </p:blipFill>
        <p:spPr>
          <a:xfrm>
            <a:off x="0" y="0"/>
            <a:ext cx="1068324" cy="1653540"/>
          </a:xfrm>
          <a:prstGeom prst="rect">
            <a:avLst/>
          </a:prstGeom>
        </p:spPr>
      </p:pic>
    </p:spTree>
    <p:extLst>
      <p:ext uri="{BB962C8B-B14F-4D97-AF65-F5344CB8AC3E}">
        <p14:creationId xmlns:p14="http://schemas.microsoft.com/office/powerpoint/2010/main" val="415102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From the Frontier of Data to the Frontlines of Land Use | Land &amp;amp; Carbon Lab">
            <a:extLst>
              <a:ext uri="{FF2B5EF4-FFF2-40B4-BE49-F238E27FC236}">
                <a16:creationId xmlns:a16="http://schemas.microsoft.com/office/drawing/2014/main" id="{0C5A700D-DDBB-9F4F-96DF-16CC9BC0566F}"/>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FEAF11-79CC-114B-AA19-A3337818F1F3}"/>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ltLang="en-US" dirty="0">
                <a:solidFill>
                  <a:schemeClr val="tx1"/>
                </a:solidFill>
              </a:rPr>
              <a:t>Property rights to a resource are often </a:t>
            </a:r>
            <a:r>
              <a:rPr lang="en-US" altLang="en-US" u="sng" dirty="0">
                <a:solidFill>
                  <a:schemeClr val="tx1"/>
                </a:solidFill>
              </a:rPr>
              <a:t>partitioned</a:t>
            </a:r>
            <a:endParaRPr lang="en-US" dirty="0">
              <a:solidFill>
                <a:schemeClr val="tx1"/>
              </a:solidFill>
            </a:endParaRPr>
          </a:p>
        </p:txBody>
      </p:sp>
      <p:graphicFrame>
        <p:nvGraphicFramePr>
          <p:cNvPr id="4" name="Content Placeholder 3">
            <a:extLst>
              <a:ext uri="{FF2B5EF4-FFF2-40B4-BE49-F238E27FC236}">
                <a16:creationId xmlns:a16="http://schemas.microsoft.com/office/drawing/2014/main" id="{7C72821D-4237-0543-9866-DC75B689DFA8}"/>
              </a:ext>
            </a:extLst>
          </p:cNvPr>
          <p:cNvGraphicFramePr>
            <a:graphicFrameLocks noGrp="1"/>
          </p:cNvGraphicFramePr>
          <p:nvPr>
            <p:ph idx="1"/>
            <p:extLst>
              <p:ext uri="{D42A27DB-BD31-4B8C-83A1-F6EECF244321}">
                <p14:modId xmlns:p14="http://schemas.microsoft.com/office/powerpoint/2010/main" val="1313544810"/>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75321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FC9634-3DDF-470B-8F18-5B104CF97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77E501-B521-4B06-96AB-DC473865D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024ED3-09B5-9344-8AE1-3C45A6D98863}"/>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400" dirty="0">
                <a:solidFill>
                  <a:schemeClr val="bg1"/>
                </a:solidFill>
              </a:rPr>
              <a:t>TRANSACTION COSTS IN PROPERTY RIGHTS</a:t>
            </a:r>
          </a:p>
        </p:txBody>
      </p:sp>
      <p:graphicFrame>
        <p:nvGraphicFramePr>
          <p:cNvPr id="5" name="Content Placeholder 2">
            <a:extLst>
              <a:ext uri="{FF2B5EF4-FFF2-40B4-BE49-F238E27FC236}">
                <a16:creationId xmlns:a16="http://schemas.microsoft.com/office/drawing/2014/main" id="{259E7C29-A81E-4E67-B983-4DDD67ABA601}"/>
              </a:ext>
            </a:extLst>
          </p:cNvPr>
          <p:cNvGraphicFramePr>
            <a:graphicFrameLocks noGrp="1"/>
          </p:cNvGraphicFramePr>
          <p:nvPr>
            <p:ph idx="1"/>
            <p:extLst>
              <p:ext uri="{D42A27DB-BD31-4B8C-83A1-F6EECF244321}">
                <p14:modId xmlns:p14="http://schemas.microsoft.com/office/powerpoint/2010/main" val="1966944832"/>
              </p:ext>
            </p:extLst>
          </p:nvPr>
        </p:nvGraphicFramePr>
        <p:xfrm>
          <a:off x="5297763" y="203199"/>
          <a:ext cx="6705551" cy="6328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289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FC9634-3DDF-470B-8F18-5B104CF97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77E501-B521-4B06-96AB-DC473865D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024ED3-09B5-9344-8AE1-3C45A6D98863}"/>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400" dirty="0">
                <a:solidFill>
                  <a:schemeClr val="bg1"/>
                </a:solidFill>
              </a:rPr>
              <a:t>TRANSACTION COSTS IN PROPERTY RIGHTS</a:t>
            </a:r>
          </a:p>
        </p:txBody>
      </p:sp>
      <p:graphicFrame>
        <p:nvGraphicFramePr>
          <p:cNvPr id="5" name="Content Placeholder 2">
            <a:extLst>
              <a:ext uri="{FF2B5EF4-FFF2-40B4-BE49-F238E27FC236}">
                <a16:creationId xmlns:a16="http://schemas.microsoft.com/office/drawing/2014/main" id="{259E7C29-A81E-4E67-B983-4DDD67ABA601}"/>
              </a:ext>
            </a:extLst>
          </p:cNvPr>
          <p:cNvGraphicFramePr>
            <a:graphicFrameLocks noGrp="1"/>
          </p:cNvGraphicFramePr>
          <p:nvPr>
            <p:ph idx="1"/>
            <p:extLst>
              <p:ext uri="{D42A27DB-BD31-4B8C-83A1-F6EECF244321}">
                <p14:modId xmlns:p14="http://schemas.microsoft.com/office/powerpoint/2010/main" val="2139854976"/>
              </p:ext>
            </p:extLst>
          </p:nvPr>
        </p:nvGraphicFramePr>
        <p:xfrm>
          <a:off x="5297763" y="203199"/>
          <a:ext cx="6705551" cy="6328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651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E09D6C-3A0F-B246-B3AD-17F2828A718A}"/>
              </a:ext>
            </a:extLst>
          </p:cNvPr>
          <p:cNvSpPr>
            <a:spLocks noGrp="1"/>
          </p:cNvSpPr>
          <p:nvPr>
            <p:ph type="title"/>
          </p:nvPr>
        </p:nvSpPr>
        <p:spPr>
          <a:xfrm>
            <a:off x="640080" y="2681103"/>
            <a:ext cx="3401568" cy="1495794"/>
          </a:xfrm>
          <a:solidFill>
            <a:srgbClr val="FFFFFF"/>
          </a:solidFill>
          <a:ln>
            <a:solidFill>
              <a:srgbClr val="404040"/>
            </a:solidFill>
          </a:ln>
        </p:spPr>
        <p:txBody>
          <a:bodyPr>
            <a:normAutofit/>
          </a:bodyPr>
          <a:lstStyle/>
          <a:p>
            <a:r>
              <a:rPr lang="en-US" sz="2600" dirty="0">
                <a:solidFill>
                  <a:srgbClr val="0D0D0D"/>
                </a:solidFill>
              </a:rPr>
              <a:t>Economic Behavior and Institutions</a:t>
            </a:r>
          </a:p>
        </p:txBody>
      </p:sp>
      <p:sp useBgFill="1">
        <p:nvSpPr>
          <p:cNvPr id="11" name="Rectangle 10">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EE55F019-64AE-45CB-BF19-0F7F2ACE5460}"/>
              </a:ext>
            </a:extLst>
          </p:cNvPr>
          <p:cNvGraphicFramePr>
            <a:graphicFrameLocks noGrp="1"/>
          </p:cNvGraphicFramePr>
          <p:nvPr>
            <p:ph idx="1"/>
            <p:extLst>
              <p:ext uri="{D42A27DB-BD31-4B8C-83A1-F6EECF244321}">
                <p14:modId xmlns:p14="http://schemas.microsoft.com/office/powerpoint/2010/main" val="2066150274"/>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544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E09D6C-3A0F-B246-B3AD-17F2828A718A}"/>
              </a:ext>
            </a:extLst>
          </p:cNvPr>
          <p:cNvSpPr>
            <a:spLocks noGrp="1"/>
          </p:cNvSpPr>
          <p:nvPr>
            <p:ph type="title"/>
          </p:nvPr>
        </p:nvSpPr>
        <p:spPr>
          <a:xfrm>
            <a:off x="640080" y="2681103"/>
            <a:ext cx="3401568" cy="1495794"/>
          </a:xfrm>
          <a:solidFill>
            <a:srgbClr val="FFFFFF"/>
          </a:solidFill>
          <a:ln>
            <a:solidFill>
              <a:srgbClr val="404040"/>
            </a:solidFill>
          </a:ln>
        </p:spPr>
        <p:txBody>
          <a:bodyPr>
            <a:normAutofit/>
          </a:bodyPr>
          <a:lstStyle/>
          <a:p>
            <a:r>
              <a:rPr lang="en-US" sz="2600" dirty="0">
                <a:solidFill>
                  <a:srgbClr val="0D0D0D"/>
                </a:solidFill>
              </a:rPr>
              <a:t>Economic Behavior and Institutions</a:t>
            </a:r>
          </a:p>
        </p:txBody>
      </p:sp>
      <p:sp useBgFill="1">
        <p:nvSpPr>
          <p:cNvPr id="11" name="Rectangle 10">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EE55F019-64AE-45CB-BF19-0F7F2ACE5460}"/>
              </a:ext>
            </a:extLst>
          </p:cNvPr>
          <p:cNvGraphicFramePr>
            <a:graphicFrameLocks noGrp="1"/>
          </p:cNvGraphicFramePr>
          <p:nvPr>
            <p:ph idx="1"/>
            <p:extLst>
              <p:ext uri="{D42A27DB-BD31-4B8C-83A1-F6EECF244321}">
                <p14:modId xmlns:p14="http://schemas.microsoft.com/office/powerpoint/2010/main" val="4233232209"/>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49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D47D-7834-6A45-B274-33C118CCAE17}"/>
              </a:ext>
            </a:extLst>
          </p:cNvPr>
          <p:cNvSpPr>
            <a:spLocks noGrp="1"/>
          </p:cNvSpPr>
          <p:nvPr>
            <p:ph type="title"/>
          </p:nvPr>
        </p:nvSpPr>
        <p:spPr>
          <a:xfrm>
            <a:off x="804672" y="2386744"/>
            <a:ext cx="5928358" cy="1645920"/>
          </a:xfrm>
        </p:spPr>
        <p:txBody>
          <a:bodyPr vert="horz" lIns="274320" tIns="182880" rIns="274320" bIns="182880" rtlCol="0" anchor="ctr" anchorCtr="1">
            <a:normAutofit/>
          </a:bodyPr>
          <a:lstStyle/>
          <a:p>
            <a:r>
              <a:rPr lang="en-US" dirty="0">
                <a:effectLst>
                  <a:glow rad="38100">
                    <a:schemeClr val="bg1">
                      <a:lumMod val="65000"/>
                      <a:lumOff val="35000"/>
                      <a:alpha val="50000"/>
                    </a:schemeClr>
                  </a:glow>
                  <a:outerShdw blurRad="28575" dist="31750" dir="13200000" algn="tl" rotWithShape="0">
                    <a:srgbClr val="000000">
                      <a:alpha val="25000"/>
                    </a:srgbClr>
                  </a:outerShdw>
                </a:effectLst>
              </a:rPr>
              <a:t>Contracting For Property Rights</a:t>
            </a:r>
          </a:p>
        </p:txBody>
      </p:sp>
      <p:sp>
        <p:nvSpPr>
          <p:cNvPr id="3" name="Text Placeholder 2">
            <a:extLst>
              <a:ext uri="{FF2B5EF4-FFF2-40B4-BE49-F238E27FC236}">
                <a16:creationId xmlns:a16="http://schemas.microsoft.com/office/drawing/2014/main" id="{7130917F-3CE9-6E45-8CB8-3F96857594B9}"/>
              </a:ext>
            </a:extLst>
          </p:cNvPr>
          <p:cNvSpPr>
            <a:spLocks noGrp="1"/>
          </p:cNvSpPr>
          <p:nvPr>
            <p:ph type="body" idx="1"/>
          </p:nvPr>
        </p:nvSpPr>
        <p:spPr>
          <a:xfrm>
            <a:off x="804672" y="4352544"/>
            <a:ext cx="5928358" cy="1239894"/>
          </a:xfrm>
        </p:spPr>
        <p:txBody>
          <a:bodyPr vert="horz" lIns="91440" tIns="45720" rIns="91440" bIns="45720" rtlCol="0">
            <a:normAutofit/>
          </a:bodyPr>
          <a:lstStyle/>
          <a:p>
            <a:pPr algn="ctr"/>
            <a:r>
              <a:rPr lang="en-US">
                <a:solidFill>
                  <a:schemeClr val="tx1">
                    <a:lumMod val="75000"/>
                    <a:lumOff val="25000"/>
                  </a:schemeClr>
                </a:solidFill>
              </a:rPr>
              <a:t>Libecap 1989</a:t>
            </a:r>
          </a:p>
        </p:txBody>
      </p:sp>
      <p:pic>
        <p:nvPicPr>
          <p:cNvPr id="3076" name="Picture 4" descr="SIOE | Society for Institutional &amp;amp; Organizational Economics">
            <a:extLst>
              <a:ext uri="{FF2B5EF4-FFF2-40B4-BE49-F238E27FC236}">
                <a16:creationId xmlns:a16="http://schemas.microsoft.com/office/drawing/2014/main" id="{C88F3138-AA45-9B4C-8281-0E94D3D03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50" r="34848" b="-1"/>
          <a:stretch/>
        </p:blipFill>
        <p:spPr bwMode="auto">
          <a:xfrm>
            <a:off x="7537702" y="10"/>
            <a:ext cx="465429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47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D47D-7834-6A45-B274-33C118CCAE17}"/>
              </a:ext>
            </a:extLst>
          </p:cNvPr>
          <p:cNvSpPr>
            <a:spLocks noGrp="1"/>
          </p:cNvSpPr>
          <p:nvPr>
            <p:ph type="title"/>
          </p:nvPr>
        </p:nvSpPr>
        <p:spPr>
          <a:xfrm>
            <a:off x="5458969" y="943429"/>
            <a:ext cx="5928358" cy="3089235"/>
          </a:xfrm>
        </p:spPr>
        <p:txBody>
          <a:bodyPr vert="horz" lIns="274320" tIns="182880" rIns="274320" bIns="182880" rtlCol="0" anchor="ctr" anchorCtr="1">
            <a:normAutofit/>
          </a:bodyPr>
          <a:lstStyle/>
          <a:p>
            <a:r>
              <a:rPr lang="en-US" dirty="0">
                <a:effectLst>
                  <a:glow rad="38100">
                    <a:schemeClr val="bg1">
                      <a:lumMod val="65000"/>
                      <a:lumOff val="35000"/>
                      <a:alpha val="50000"/>
                    </a:schemeClr>
                  </a:glow>
                  <a:outerShdw blurRad="28575" dist="31750" dir="13200000" algn="tl" rotWithShape="0">
                    <a:srgbClr val="000000">
                      <a:alpha val="25000"/>
                    </a:srgbClr>
                  </a:outerShdw>
                </a:effectLst>
              </a:rPr>
              <a:t>Firms, contracts, and financial structure</a:t>
            </a:r>
          </a:p>
        </p:txBody>
      </p:sp>
      <p:sp>
        <p:nvSpPr>
          <p:cNvPr id="3" name="Text Placeholder 2">
            <a:extLst>
              <a:ext uri="{FF2B5EF4-FFF2-40B4-BE49-F238E27FC236}">
                <a16:creationId xmlns:a16="http://schemas.microsoft.com/office/drawing/2014/main" id="{7130917F-3CE9-6E45-8CB8-3F96857594B9}"/>
              </a:ext>
            </a:extLst>
          </p:cNvPr>
          <p:cNvSpPr>
            <a:spLocks noGrp="1"/>
          </p:cNvSpPr>
          <p:nvPr>
            <p:ph type="body" idx="1"/>
          </p:nvPr>
        </p:nvSpPr>
        <p:spPr>
          <a:xfrm>
            <a:off x="5458969" y="4352544"/>
            <a:ext cx="5928358" cy="1239894"/>
          </a:xfrm>
        </p:spPr>
        <p:txBody>
          <a:bodyPr vert="horz" lIns="91440" tIns="45720" rIns="91440" bIns="45720" rtlCol="0">
            <a:normAutofit/>
          </a:bodyPr>
          <a:lstStyle/>
          <a:p>
            <a:pPr algn="ctr"/>
            <a:r>
              <a:rPr lang="en-US" sz="3200" dirty="0">
                <a:solidFill>
                  <a:schemeClr val="tx1">
                    <a:lumMod val="75000"/>
                    <a:lumOff val="25000"/>
                  </a:schemeClr>
                </a:solidFill>
              </a:rPr>
              <a:t>Hart, 1995</a:t>
            </a:r>
          </a:p>
        </p:txBody>
      </p:sp>
      <p:pic>
        <p:nvPicPr>
          <p:cNvPr id="17410" name="Picture 2" descr="Harvard&amp;#39;s Oliver Hart wins Nobel in economics – Harvard Gazette">
            <a:extLst>
              <a:ext uri="{FF2B5EF4-FFF2-40B4-BE49-F238E27FC236}">
                <a16:creationId xmlns:a16="http://schemas.microsoft.com/office/drawing/2014/main" id="{3C0DEFC4-35B5-744F-B4C2-528F9FEA2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28" t="-1" r="18454" b="1436"/>
          <a:stretch/>
        </p:blipFill>
        <p:spPr bwMode="auto">
          <a:xfrm>
            <a:off x="0" y="0"/>
            <a:ext cx="5090850" cy="687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226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C2C22E-9EFA-2D41-91AC-C1FCAAECA520}"/>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dirty="0">
                <a:solidFill>
                  <a:srgbClr val="FFFFFF"/>
                </a:solidFill>
              </a:rPr>
              <a:t>Hart’s framework</a:t>
            </a:r>
          </a:p>
        </p:txBody>
      </p:sp>
      <p:sp>
        <p:nvSpPr>
          <p:cNvPr id="3" name="Content Placeholder 2">
            <a:extLst>
              <a:ext uri="{FF2B5EF4-FFF2-40B4-BE49-F238E27FC236}">
                <a16:creationId xmlns:a16="http://schemas.microsoft.com/office/drawing/2014/main" id="{B7C0BFE3-6774-DF41-8184-434D60039342}"/>
              </a:ext>
            </a:extLst>
          </p:cNvPr>
          <p:cNvSpPr>
            <a:spLocks noGrp="1"/>
          </p:cNvSpPr>
          <p:nvPr>
            <p:ph idx="1"/>
          </p:nvPr>
        </p:nvSpPr>
        <p:spPr>
          <a:xfrm>
            <a:off x="5591694" y="841829"/>
            <a:ext cx="5968935" cy="5442857"/>
          </a:xfrm>
        </p:spPr>
        <p:txBody>
          <a:bodyPr anchor="ctr">
            <a:normAutofit/>
          </a:bodyPr>
          <a:lstStyle/>
          <a:p>
            <a:r>
              <a:rPr lang="en-US" sz="2800" dirty="0"/>
              <a:t>Firms arise in situations where people cannot write complete contracts and where the allocation of control is therefore important </a:t>
            </a:r>
          </a:p>
          <a:p>
            <a:r>
              <a:rPr lang="en-US" sz="2800" dirty="0"/>
              <a:t>People will write incomplete contracts so revisions and renegotiations will take place</a:t>
            </a:r>
          </a:p>
          <a:p>
            <a:pPr lvl="1"/>
            <a:r>
              <a:rPr lang="en-US" sz="2400" dirty="0"/>
              <a:t>Because contracts are incomplete, the             </a:t>
            </a:r>
            <a:r>
              <a:rPr lang="en-US" sz="2400" u="sng" dirty="0">
                <a:highlight>
                  <a:srgbClr val="FFFF00"/>
                </a:highlight>
              </a:rPr>
              <a:t>ex-post</a:t>
            </a:r>
            <a:r>
              <a:rPr lang="en-US" sz="2400" dirty="0">
                <a:highlight>
                  <a:srgbClr val="FFFF00"/>
                </a:highlight>
              </a:rPr>
              <a:t> </a:t>
            </a:r>
            <a:r>
              <a:rPr lang="en-US" sz="2400" dirty="0"/>
              <a:t>allocation of power (or control) matters.</a:t>
            </a:r>
          </a:p>
          <a:p>
            <a:pPr lvl="1"/>
            <a:endParaRPr lang="en-US" sz="2400" dirty="0"/>
          </a:p>
        </p:txBody>
      </p:sp>
      <p:pic>
        <p:nvPicPr>
          <p:cNvPr id="4" name="Picture 3">
            <a:extLst>
              <a:ext uri="{FF2B5EF4-FFF2-40B4-BE49-F238E27FC236}">
                <a16:creationId xmlns:a16="http://schemas.microsoft.com/office/drawing/2014/main" id="{2E09C188-392E-B88C-378F-F7F40868EAB6}"/>
              </a:ext>
            </a:extLst>
          </p:cNvPr>
          <p:cNvPicPr>
            <a:picLocks noChangeAspect="1"/>
          </p:cNvPicPr>
          <p:nvPr/>
        </p:nvPicPr>
        <p:blipFill>
          <a:blip r:embed="rId2"/>
          <a:stretch>
            <a:fillRect/>
          </a:stretch>
        </p:blipFill>
        <p:spPr>
          <a:xfrm>
            <a:off x="3070171" y="-14880"/>
            <a:ext cx="920804" cy="1472796"/>
          </a:xfrm>
          <a:prstGeom prst="rect">
            <a:avLst/>
          </a:prstGeom>
        </p:spPr>
      </p:pic>
      <p:pic>
        <p:nvPicPr>
          <p:cNvPr id="5" name="Picture 4">
            <a:extLst>
              <a:ext uri="{FF2B5EF4-FFF2-40B4-BE49-F238E27FC236}">
                <a16:creationId xmlns:a16="http://schemas.microsoft.com/office/drawing/2014/main" id="{5E1A6B64-1EB8-0533-D1D1-0B44BACDF6A1}"/>
              </a:ext>
            </a:extLst>
          </p:cNvPr>
          <p:cNvPicPr>
            <a:picLocks noChangeAspect="1"/>
          </p:cNvPicPr>
          <p:nvPr/>
        </p:nvPicPr>
        <p:blipFill>
          <a:blip r:embed="rId3"/>
          <a:stretch>
            <a:fillRect/>
          </a:stretch>
        </p:blipFill>
        <p:spPr>
          <a:xfrm>
            <a:off x="3964267" y="0"/>
            <a:ext cx="1376258" cy="1472796"/>
          </a:xfrm>
          <a:prstGeom prst="rect">
            <a:avLst/>
          </a:prstGeom>
        </p:spPr>
      </p:pic>
    </p:spTree>
    <p:extLst>
      <p:ext uri="{BB962C8B-B14F-4D97-AF65-F5344CB8AC3E}">
        <p14:creationId xmlns:p14="http://schemas.microsoft.com/office/powerpoint/2010/main" val="1719973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0385FA-7FAC-2140-81BD-F07088235847}"/>
              </a:ext>
            </a:extLst>
          </p:cNvPr>
          <p:cNvSpPr>
            <a:spLocks noGrp="1"/>
          </p:cNvSpPr>
          <p:nvPr>
            <p:ph type="title"/>
          </p:nvPr>
        </p:nvSpPr>
        <p:spPr>
          <a:xfrm>
            <a:off x="640080" y="2681103"/>
            <a:ext cx="3401568" cy="1495794"/>
          </a:xfrm>
          <a:solidFill>
            <a:srgbClr val="FFFFFF"/>
          </a:solidFill>
          <a:ln>
            <a:solidFill>
              <a:srgbClr val="404040"/>
            </a:solidFill>
          </a:ln>
        </p:spPr>
        <p:txBody>
          <a:bodyPr>
            <a:normAutofit/>
          </a:bodyPr>
          <a:lstStyle/>
          <a:p>
            <a:r>
              <a:rPr lang="en-US" sz="2200" dirty="0">
                <a:solidFill>
                  <a:srgbClr val="0D0D0D"/>
                </a:solidFill>
              </a:rPr>
              <a:t>Hart challenges Principal Agent Theory</a:t>
            </a:r>
          </a:p>
        </p:txBody>
      </p:sp>
      <p:sp useBgFill="1">
        <p:nvSpPr>
          <p:cNvPr id="11" name="Rectangle 10">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A38F729A-3DAC-4693-B1D0-DD5D3C3AFCB9}"/>
              </a:ext>
            </a:extLst>
          </p:cNvPr>
          <p:cNvGraphicFramePr>
            <a:graphicFrameLocks noGrp="1"/>
          </p:cNvGraphicFramePr>
          <p:nvPr>
            <p:ph idx="1"/>
            <p:extLst>
              <p:ext uri="{D42A27DB-BD31-4B8C-83A1-F6EECF244321}">
                <p14:modId xmlns:p14="http://schemas.microsoft.com/office/powerpoint/2010/main" val="3548455588"/>
              </p:ext>
            </p:extLst>
          </p:nvPr>
        </p:nvGraphicFramePr>
        <p:xfrm>
          <a:off x="5397499" y="639763"/>
          <a:ext cx="6415055"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738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85F3B7-53CB-DA41-BCD9-51F62D2A11D4}"/>
              </a:ext>
            </a:extLst>
          </p:cNvPr>
          <p:cNvSpPr>
            <a:spLocks noGrp="1"/>
          </p:cNvSpPr>
          <p:nvPr>
            <p:ph type="title"/>
          </p:nvPr>
        </p:nvSpPr>
        <p:spPr>
          <a:xfrm>
            <a:off x="640080" y="2681103"/>
            <a:ext cx="3401568" cy="1495794"/>
          </a:xfrm>
          <a:solidFill>
            <a:srgbClr val="FFFFFF"/>
          </a:solidFill>
          <a:ln>
            <a:solidFill>
              <a:srgbClr val="404040"/>
            </a:solidFill>
          </a:ln>
        </p:spPr>
        <p:txBody>
          <a:bodyPr>
            <a:normAutofit/>
          </a:bodyPr>
          <a:lstStyle/>
          <a:p>
            <a:r>
              <a:rPr lang="en-US" sz="2600" dirty="0">
                <a:solidFill>
                  <a:srgbClr val="0D0D0D"/>
                </a:solidFill>
              </a:rPr>
              <a:t>The meaning of ownership</a:t>
            </a:r>
          </a:p>
        </p:txBody>
      </p:sp>
      <p:sp useBgFill="1">
        <p:nvSpPr>
          <p:cNvPr id="11" name="Rectangle 10">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182258F-3F8E-4D10-8547-E532615F6ACC}"/>
              </a:ext>
            </a:extLst>
          </p:cNvPr>
          <p:cNvGraphicFramePr>
            <a:graphicFrameLocks noGrp="1"/>
          </p:cNvGraphicFramePr>
          <p:nvPr>
            <p:ph idx="1"/>
            <p:extLst>
              <p:ext uri="{D42A27DB-BD31-4B8C-83A1-F6EECF244321}">
                <p14:modId xmlns:p14="http://schemas.microsoft.com/office/powerpoint/2010/main" val="1009362674"/>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817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44EC-36FF-994E-9F68-ED01080D0269}"/>
              </a:ext>
            </a:extLst>
          </p:cNvPr>
          <p:cNvSpPr>
            <a:spLocks noGrp="1"/>
          </p:cNvSpPr>
          <p:nvPr>
            <p:ph type="title"/>
          </p:nvPr>
        </p:nvSpPr>
        <p:spPr/>
        <p:txBody>
          <a:bodyPr/>
          <a:lstStyle/>
          <a:p>
            <a:r>
              <a:rPr lang="en-US" dirty="0"/>
              <a:t>The boundaries of the firm</a:t>
            </a:r>
          </a:p>
        </p:txBody>
      </p:sp>
      <p:graphicFrame>
        <p:nvGraphicFramePr>
          <p:cNvPr id="5" name="Content Placeholder 2">
            <a:extLst>
              <a:ext uri="{FF2B5EF4-FFF2-40B4-BE49-F238E27FC236}">
                <a16:creationId xmlns:a16="http://schemas.microsoft.com/office/drawing/2014/main" id="{59F3B7F5-A722-4B9E-B456-86854E1305E7}"/>
              </a:ext>
            </a:extLst>
          </p:cNvPr>
          <p:cNvGraphicFramePr>
            <a:graphicFrameLocks noGrp="1"/>
          </p:cNvGraphicFramePr>
          <p:nvPr>
            <p:ph idx="1"/>
            <p:extLst>
              <p:ext uri="{D42A27DB-BD31-4B8C-83A1-F6EECF244321}">
                <p14:modId xmlns:p14="http://schemas.microsoft.com/office/powerpoint/2010/main" val="761360696"/>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742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B5FE-1DDA-B94E-80F6-EF4CC80904B3}"/>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dirty="0">
                <a:solidFill>
                  <a:schemeClr val="tx1"/>
                </a:solidFill>
              </a:rPr>
              <a:t>The source of transaction costs</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8A509F-A673-674F-A243-6947BBB8A525}"/>
              </a:ext>
            </a:extLst>
          </p:cNvPr>
          <p:cNvSpPr>
            <a:spLocks noGrp="1"/>
          </p:cNvSpPr>
          <p:nvPr>
            <p:ph idx="1"/>
          </p:nvPr>
        </p:nvSpPr>
        <p:spPr>
          <a:xfrm>
            <a:off x="5762171" y="319314"/>
            <a:ext cx="6125029" cy="6183086"/>
          </a:xfrm>
        </p:spPr>
        <p:txBody>
          <a:bodyPr anchor="ctr">
            <a:normAutofit/>
          </a:bodyPr>
          <a:lstStyle/>
          <a:p>
            <a:pPr marL="0" indent="0">
              <a:buNone/>
            </a:pPr>
            <a:r>
              <a:rPr lang="en-US" sz="2400" dirty="0">
                <a:solidFill>
                  <a:schemeClr val="bg1"/>
                </a:solidFill>
              </a:rPr>
              <a:t>Three factors missing from the standard principal-agent model: </a:t>
            </a:r>
          </a:p>
          <a:p>
            <a:pPr marL="571500" lvl="1" indent="-342900">
              <a:buFont typeface="+mj-lt"/>
              <a:buAutoNum type="arabicPeriod"/>
            </a:pPr>
            <a:r>
              <a:rPr lang="en-US" sz="2000" dirty="0">
                <a:solidFill>
                  <a:schemeClr val="bg1"/>
                </a:solidFill>
              </a:rPr>
              <a:t>In a complect and unpredictable world it is difficulty for people to think far ahead to be able to plan for all the various contingencies that may arise</a:t>
            </a:r>
          </a:p>
          <a:p>
            <a:pPr marL="571500" lvl="1" indent="-342900">
              <a:buFont typeface="+mj-lt"/>
              <a:buAutoNum type="arabicPeriod"/>
            </a:pPr>
            <a:r>
              <a:rPr lang="en-US" sz="2000" dirty="0">
                <a:solidFill>
                  <a:schemeClr val="bg1"/>
                </a:solidFill>
              </a:rPr>
              <a:t>Even if individual plans can be made, it is difficult for the parties to negotiate about these plans. They must find a common language that describes the states of the world</a:t>
            </a:r>
          </a:p>
          <a:p>
            <a:pPr marL="571500" lvl="1" indent="-342900">
              <a:buFont typeface="+mj-lt"/>
              <a:buAutoNum type="arabicPeriod"/>
            </a:pPr>
            <a:r>
              <a:rPr lang="en-US" sz="2000" dirty="0">
                <a:solidFill>
                  <a:schemeClr val="bg1"/>
                </a:solidFill>
              </a:rPr>
              <a:t>It is difficult to write their plans down in a way that in the event of a dispute, an outside authority can figure out what these plans mean and enforce these plans</a:t>
            </a:r>
          </a:p>
        </p:txBody>
      </p:sp>
    </p:spTree>
    <p:extLst>
      <p:ext uri="{BB962C8B-B14F-4D97-AF65-F5344CB8AC3E}">
        <p14:creationId xmlns:p14="http://schemas.microsoft.com/office/powerpoint/2010/main" val="1774571389"/>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C085-68F0-E844-AE8A-7EC389803D09}"/>
              </a:ext>
            </a:extLst>
          </p:cNvPr>
          <p:cNvSpPr>
            <a:spLocks noGrp="1"/>
          </p:cNvSpPr>
          <p:nvPr>
            <p:ph type="title"/>
          </p:nvPr>
        </p:nvSpPr>
        <p:spPr/>
        <p:txBody>
          <a:bodyPr/>
          <a:lstStyle/>
          <a:p>
            <a:r>
              <a:rPr lang="en-US" dirty="0"/>
              <a:t>Economic implications of contractual incompleteness</a:t>
            </a:r>
          </a:p>
        </p:txBody>
      </p:sp>
      <p:graphicFrame>
        <p:nvGraphicFramePr>
          <p:cNvPr id="5" name="Content Placeholder 2">
            <a:extLst>
              <a:ext uri="{FF2B5EF4-FFF2-40B4-BE49-F238E27FC236}">
                <a16:creationId xmlns:a16="http://schemas.microsoft.com/office/drawing/2014/main" id="{9C8FA404-C69B-4ED3-A569-645B326D8EE3}"/>
              </a:ext>
            </a:extLst>
          </p:cNvPr>
          <p:cNvGraphicFramePr>
            <a:graphicFrameLocks noGrp="1"/>
          </p:cNvGraphicFramePr>
          <p:nvPr>
            <p:ph idx="1"/>
            <p:extLst>
              <p:ext uri="{D42A27DB-BD31-4B8C-83A1-F6EECF244321}">
                <p14:modId xmlns:p14="http://schemas.microsoft.com/office/powerpoint/2010/main" val="2642742002"/>
              </p:ext>
            </p:extLst>
          </p:nvPr>
        </p:nvGraphicFramePr>
        <p:xfrm>
          <a:off x="478971" y="2638044"/>
          <a:ext cx="11248571" cy="3907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4855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2E4883-77EC-F540-BB94-5E88B690E107}"/>
              </a:ext>
            </a:extLst>
          </p:cNvPr>
          <p:cNvSpPr>
            <a:spLocks noGrp="1"/>
          </p:cNvSpPr>
          <p:nvPr>
            <p:ph type="title"/>
          </p:nvPr>
        </p:nvSpPr>
        <p:spPr>
          <a:xfrm>
            <a:off x="2231136" y="467418"/>
            <a:ext cx="7729728" cy="1188720"/>
          </a:xfrm>
        </p:spPr>
        <p:txBody>
          <a:bodyPr>
            <a:normAutofit/>
          </a:bodyPr>
          <a:lstStyle/>
          <a:p>
            <a:r>
              <a:rPr lang="en-US" dirty="0"/>
              <a:t>The property rights approach</a:t>
            </a:r>
          </a:p>
        </p:txBody>
      </p:sp>
      <p:sp>
        <p:nvSpPr>
          <p:cNvPr id="3" name="Content Placeholder 2">
            <a:extLst>
              <a:ext uri="{FF2B5EF4-FFF2-40B4-BE49-F238E27FC236}">
                <a16:creationId xmlns:a16="http://schemas.microsoft.com/office/drawing/2014/main" id="{4AD331EF-871E-264A-AFC4-1D7C7DB6CFD2}"/>
              </a:ext>
            </a:extLst>
          </p:cNvPr>
          <p:cNvSpPr>
            <a:spLocks noGrp="1"/>
          </p:cNvSpPr>
          <p:nvPr>
            <p:ph idx="1"/>
          </p:nvPr>
        </p:nvSpPr>
        <p:spPr>
          <a:xfrm>
            <a:off x="1706062" y="2291262"/>
            <a:ext cx="8779512" cy="2879256"/>
          </a:xfrm>
        </p:spPr>
        <p:txBody>
          <a:bodyPr>
            <a:normAutofit/>
          </a:bodyPr>
          <a:lstStyle/>
          <a:p>
            <a:r>
              <a:rPr lang="en-US" altLang="en-US" sz="2400" dirty="0">
                <a:solidFill>
                  <a:srgbClr val="404040"/>
                </a:solidFill>
              </a:rPr>
              <a:t>A merger between firms with highly complementary assets enhances economic value because it reduces haggling and economic hold-up problems. (Hart (1995) provides formal modeling of transaction-cost arguments.)</a:t>
            </a:r>
          </a:p>
          <a:p>
            <a:r>
              <a:rPr lang="en-US" altLang="en-US" sz="2400" dirty="0">
                <a:solidFill>
                  <a:srgbClr val="404040"/>
                </a:solidFill>
              </a:rPr>
              <a:t>The possession of power (residual control rights) is taken to be the definition of ownership in the modern property rights approach.</a:t>
            </a:r>
          </a:p>
        </p:txBody>
      </p:sp>
    </p:spTree>
    <p:extLst>
      <p:ext uri="{BB962C8B-B14F-4D97-AF65-F5344CB8AC3E}">
        <p14:creationId xmlns:p14="http://schemas.microsoft.com/office/powerpoint/2010/main" val="593432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5A37-0556-4249-B203-D26007EBCF66}"/>
              </a:ext>
            </a:extLst>
          </p:cNvPr>
          <p:cNvSpPr>
            <a:spLocks noGrp="1"/>
          </p:cNvSpPr>
          <p:nvPr>
            <p:ph type="title"/>
          </p:nvPr>
        </p:nvSpPr>
        <p:spPr>
          <a:xfrm>
            <a:off x="2231136" y="964692"/>
            <a:ext cx="7729728" cy="1188720"/>
          </a:xfrm>
          <a:solidFill>
            <a:srgbClr val="FFFFFF"/>
          </a:solidFill>
          <a:ln>
            <a:solidFill>
              <a:srgbClr val="404040"/>
            </a:solidFill>
          </a:ln>
        </p:spPr>
        <p:txBody>
          <a:bodyPr>
            <a:normAutofit/>
          </a:bodyPr>
          <a:lstStyle/>
          <a:p>
            <a:r>
              <a:rPr lang="en-US">
                <a:solidFill>
                  <a:srgbClr val="262626"/>
                </a:solidFill>
              </a:rPr>
              <a:t>The Role of nonhuman assets</a:t>
            </a:r>
          </a:p>
        </p:txBody>
      </p:sp>
      <p:graphicFrame>
        <p:nvGraphicFramePr>
          <p:cNvPr id="5" name="Content Placeholder 2">
            <a:extLst>
              <a:ext uri="{FF2B5EF4-FFF2-40B4-BE49-F238E27FC236}">
                <a16:creationId xmlns:a16="http://schemas.microsoft.com/office/drawing/2014/main" id="{EE82A17F-CBFC-45AB-9B72-8F89B74CC3ED}"/>
              </a:ext>
            </a:extLst>
          </p:cNvPr>
          <p:cNvGraphicFramePr>
            <a:graphicFrameLocks noGrp="1"/>
          </p:cNvGraphicFramePr>
          <p:nvPr>
            <p:ph idx="1"/>
            <p:extLst>
              <p:ext uri="{D42A27DB-BD31-4B8C-83A1-F6EECF244321}">
                <p14:modId xmlns:p14="http://schemas.microsoft.com/office/powerpoint/2010/main" val="1582938313"/>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139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Apple&amp;#39;s Marketing Playbook Was Written in the 1920s - The Atlantic">
            <a:extLst>
              <a:ext uri="{FF2B5EF4-FFF2-40B4-BE49-F238E27FC236}">
                <a16:creationId xmlns:a16="http://schemas.microsoft.com/office/drawing/2014/main" id="{0FAD623A-C311-0D4D-A798-296C57DE30A8}"/>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176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2D0E26-DCB1-0D45-9343-C29C22C6596F}"/>
              </a:ext>
            </a:extLst>
          </p:cNvPr>
          <p:cNvSpPr>
            <a:spLocks noGrp="1"/>
          </p:cNvSpPr>
          <p:nvPr>
            <p:ph type="title"/>
          </p:nvPr>
        </p:nvSpPr>
        <p:spPr>
          <a:xfrm>
            <a:off x="1600200" y="2386744"/>
            <a:ext cx="8991600" cy="1645920"/>
          </a:xfrm>
          <a:solidFill>
            <a:srgbClr val="0F0F0F">
              <a:alpha val="43922"/>
            </a:srgbClr>
          </a:solidFill>
          <a:ln w="38100" cap="sq">
            <a:solidFill>
              <a:schemeClr val="tx1"/>
            </a:solidFill>
            <a:miter lim="800000"/>
          </a:ln>
        </p:spPr>
        <p:txBody>
          <a:bodyPr vert="horz" lIns="274320" tIns="182880" rIns="274320" bIns="182880" rtlCol="0" anchor="ctr" anchorCtr="1">
            <a:normAutofit/>
          </a:bodyPr>
          <a:lstStyle/>
          <a:p>
            <a:r>
              <a:rPr lang="en-US" dirty="0">
                <a:solidFill>
                  <a:schemeClr val="tx1"/>
                </a:solidFill>
              </a:rPr>
              <a:t>THE VERTICAL MERGER OF FISHER BODY AND GENERAL MOTORS</a:t>
            </a:r>
          </a:p>
        </p:txBody>
      </p:sp>
    </p:spTree>
    <p:extLst>
      <p:ext uri="{BB962C8B-B14F-4D97-AF65-F5344CB8AC3E}">
        <p14:creationId xmlns:p14="http://schemas.microsoft.com/office/powerpoint/2010/main" val="35942275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37B9-C068-064D-B176-D0E00D405291}"/>
              </a:ext>
            </a:extLst>
          </p:cNvPr>
          <p:cNvSpPr>
            <a:spLocks noGrp="1"/>
          </p:cNvSpPr>
          <p:nvPr>
            <p:ph type="title"/>
          </p:nvPr>
        </p:nvSpPr>
        <p:spPr>
          <a:xfrm>
            <a:off x="2231136" y="964692"/>
            <a:ext cx="7729728" cy="1188720"/>
          </a:xfrm>
        </p:spPr>
        <p:txBody>
          <a:bodyPr>
            <a:normAutofit/>
          </a:bodyPr>
          <a:lstStyle/>
          <a:p>
            <a:r>
              <a:rPr lang="en-US" sz="2000"/>
              <a:t>How do institutions evolve in response to economic incentives, strategies, and choices?</a:t>
            </a:r>
            <a:endParaRPr lang="en-US" sz="2000" dirty="0"/>
          </a:p>
        </p:txBody>
      </p:sp>
      <p:graphicFrame>
        <p:nvGraphicFramePr>
          <p:cNvPr id="15" name="Content Placeholder 2">
            <a:extLst>
              <a:ext uri="{FF2B5EF4-FFF2-40B4-BE49-F238E27FC236}">
                <a16:creationId xmlns:a16="http://schemas.microsoft.com/office/drawing/2014/main" id="{1841C2B6-F91F-4696-916F-69D13B540109}"/>
              </a:ext>
            </a:extLst>
          </p:cNvPr>
          <p:cNvGraphicFramePr>
            <a:graphicFrameLocks noGrp="1"/>
          </p:cNvGraphicFramePr>
          <p:nvPr>
            <p:ph idx="1"/>
            <p:extLst>
              <p:ext uri="{D42A27DB-BD31-4B8C-83A1-F6EECF244321}">
                <p14:modId xmlns:p14="http://schemas.microsoft.com/office/powerpoint/2010/main" val="848368028"/>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C00DC70-C791-72FE-EA67-383D368E5034}"/>
              </a:ext>
            </a:extLst>
          </p:cNvPr>
          <p:cNvPicPr>
            <a:picLocks noChangeAspect="1"/>
          </p:cNvPicPr>
          <p:nvPr/>
        </p:nvPicPr>
        <p:blipFill>
          <a:blip r:embed="rId7"/>
          <a:stretch>
            <a:fillRect/>
          </a:stretch>
        </p:blipFill>
        <p:spPr>
          <a:xfrm>
            <a:off x="1" y="1"/>
            <a:ext cx="1483198" cy="2228850"/>
          </a:xfrm>
          <a:prstGeom prst="rect">
            <a:avLst/>
          </a:prstGeom>
        </p:spPr>
      </p:pic>
      <p:pic>
        <p:nvPicPr>
          <p:cNvPr id="7" name="Picture 6">
            <a:extLst>
              <a:ext uri="{FF2B5EF4-FFF2-40B4-BE49-F238E27FC236}">
                <a16:creationId xmlns:a16="http://schemas.microsoft.com/office/drawing/2014/main" id="{B66FC669-B5E2-62F9-2776-7A725B98DD7D}"/>
              </a:ext>
            </a:extLst>
          </p:cNvPr>
          <p:cNvPicPr>
            <a:picLocks noChangeAspect="1"/>
          </p:cNvPicPr>
          <p:nvPr/>
        </p:nvPicPr>
        <p:blipFill>
          <a:blip r:embed="rId8"/>
          <a:stretch>
            <a:fillRect/>
          </a:stretch>
        </p:blipFill>
        <p:spPr>
          <a:xfrm>
            <a:off x="10467975" y="49529"/>
            <a:ext cx="1724024" cy="2114967"/>
          </a:xfrm>
          <a:prstGeom prst="rect">
            <a:avLst/>
          </a:prstGeom>
        </p:spPr>
      </p:pic>
    </p:spTree>
    <p:extLst>
      <p:ext uri="{BB962C8B-B14F-4D97-AF65-F5344CB8AC3E}">
        <p14:creationId xmlns:p14="http://schemas.microsoft.com/office/powerpoint/2010/main" val="2491062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A43635-1E72-5343-91A8-0501E9A98C06}"/>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000" dirty="0"/>
              <a:t>VERTICAL MERGER OF FISHER BODY AND GENERAL MOTORS</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9BFF62C3-3838-B145-96DB-A1BE9189F51E}"/>
              </a:ext>
            </a:extLst>
          </p:cNvPr>
          <p:cNvGraphicFramePr>
            <a:graphicFrameLocks noGrp="1"/>
          </p:cNvGraphicFramePr>
          <p:nvPr>
            <p:ph idx="1"/>
            <p:extLst>
              <p:ext uri="{D42A27DB-BD31-4B8C-83A1-F6EECF244321}">
                <p14:modId xmlns:p14="http://schemas.microsoft.com/office/powerpoint/2010/main" val="2084997361"/>
              </p:ext>
            </p:extLst>
          </p:nvPr>
        </p:nvGraphicFramePr>
        <p:xfrm>
          <a:off x="5397500" y="639763"/>
          <a:ext cx="6151563" cy="5920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92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AC68-FCFD-7E45-ACD5-1A720E43158E}"/>
              </a:ext>
            </a:extLst>
          </p:cNvPr>
          <p:cNvSpPr>
            <a:spLocks noGrp="1"/>
          </p:cNvSpPr>
          <p:nvPr>
            <p:ph type="title"/>
          </p:nvPr>
        </p:nvSpPr>
        <p:spPr>
          <a:xfrm>
            <a:off x="2231136" y="964692"/>
            <a:ext cx="7729728" cy="1188720"/>
          </a:xfrm>
          <a:solidFill>
            <a:srgbClr val="FFFFFF">
              <a:alpha val="80000"/>
            </a:srgbClr>
          </a:solidFill>
        </p:spPr>
        <p:txBody>
          <a:bodyPr>
            <a:normAutofit/>
          </a:bodyPr>
          <a:lstStyle/>
          <a:p>
            <a:r>
              <a:rPr lang="en-US"/>
              <a:t>Libecap defines property rights as: </a:t>
            </a:r>
            <a:endParaRPr lang="en-US" dirty="0"/>
          </a:p>
        </p:txBody>
      </p:sp>
      <p:graphicFrame>
        <p:nvGraphicFramePr>
          <p:cNvPr id="5" name="Content Placeholder 4">
            <a:extLst>
              <a:ext uri="{FF2B5EF4-FFF2-40B4-BE49-F238E27FC236}">
                <a16:creationId xmlns:a16="http://schemas.microsoft.com/office/drawing/2014/main" id="{A0AC65C3-E8F9-6B44-82E9-7B1D7E6EE688}"/>
              </a:ext>
            </a:extLst>
          </p:cNvPr>
          <p:cNvGraphicFramePr>
            <a:graphicFrameLocks noGrp="1"/>
          </p:cNvGraphicFramePr>
          <p:nvPr>
            <p:ph idx="1"/>
            <p:extLst>
              <p:ext uri="{D42A27DB-BD31-4B8C-83A1-F6EECF244321}">
                <p14:modId xmlns:p14="http://schemas.microsoft.com/office/powerpoint/2010/main" val="2565710856"/>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2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53D22E-12F9-E24F-A18B-6916C78DA106}"/>
              </a:ext>
            </a:extLst>
          </p:cNvPr>
          <p:cNvSpPr>
            <a:spLocks noGrp="1"/>
          </p:cNvSpPr>
          <p:nvPr>
            <p:ph type="title"/>
          </p:nvPr>
        </p:nvSpPr>
        <p:spPr>
          <a:xfrm>
            <a:off x="640080" y="2681105"/>
            <a:ext cx="3401568" cy="1495794"/>
          </a:xfrm>
          <a:solidFill>
            <a:srgbClr val="FFFFFF"/>
          </a:solidFill>
          <a:ln>
            <a:solidFill>
              <a:srgbClr val="262626"/>
            </a:solidFill>
          </a:ln>
        </p:spPr>
        <p:txBody>
          <a:bodyPr vert="horz" lIns="182880" tIns="182880" rIns="182880" bIns="182880" rtlCol="0" anchor="ctr">
            <a:normAutofit/>
          </a:bodyPr>
          <a:lstStyle/>
          <a:p>
            <a:r>
              <a:rPr lang="en-US" sz="2400" dirty="0"/>
              <a:t>What are property rights (Libecap, 1989)</a:t>
            </a:r>
          </a:p>
        </p:txBody>
      </p:sp>
      <p:sp useBgFill="1">
        <p:nvSpPr>
          <p:cNvPr id="12" name="Rectangle 11">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3">
            <a:extLst>
              <a:ext uri="{FF2B5EF4-FFF2-40B4-BE49-F238E27FC236}">
                <a16:creationId xmlns:a16="http://schemas.microsoft.com/office/drawing/2014/main" id="{91F61184-0D37-4CC0-A186-718BB0C27DDC}"/>
              </a:ext>
            </a:extLst>
          </p:cNvPr>
          <p:cNvGraphicFramePr>
            <a:graphicFrameLocks noGrp="1"/>
          </p:cNvGraphicFramePr>
          <p:nvPr>
            <p:ph sz="half" idx="2"/>
            <p:extLst>
              <p:ext uri="{D42A27DB-BD31-4B8C-83A1-F6EECF244321}">
                <p14:modId xmlns:p14="http://schemas.microsoft.com/office/powerpoint/2010/main" val="2806498245"/>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8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AC68-FCFD-7E45-ACD5-1A720E43158E}"/>
              </a:ext>
            </a:extLst>
          </p:cNvPr>
          <p:cNvSpPr>
            <a:spLocks noGrp="1"/>
          </p:cNvSpPr>
          <p:nvPr>
            <p:ph type="title"/>
          </p:nvPr>
        </p:nvSpPr>
        <p:spPr>
          <a:xfrm>
            <a:off x="2231136" y="964692"/>
            <a:ext cx="7729728" cy="1188720"/>
          </a:xfrm>
          <a:solidFill>
            <a:srgbClr val="FFFFFF">
              <a:alpha val="80000"/>
            </a:srgbClr>
          </a:solidFill>
        </p:spPr>
        <p:txBody>
          <a:bodyPr>
            <a:normAutofit/>
          </a:bodyPr>
          <a:lstStyle/>
          <a:p>
            <a:r>
              <a:rPr lang="en-US" dirty="0"/>
              <a:t>Libecap defines property rights as: </a:t>
            </a:r>
          </a:p>
        </p:txBody>
      </p:sp>
      <p:graphicFrame>
        <p:nvGraphicFramePr>
          <p:cNvPr id="7" name="Diagram 6">
            <a:extLst>
              <a:ext uri="{FF2B5EF4-FFF2-40B4-BE49-F238E27FC236}">
                <a16:creationId xmlns:a16="http://schemas.microsoft.com/office/drawing/2014/main" id="{CA3BFA4B-0D58-A641-A808-3322F9F82348}"/>
              </a:ext>
            </a:extLst>
          </p:cNvPr>
          <p:cNvGraphicFramePr/>
          <p:nvPr>
            <p:extLst>
              <p:ext uri="{D42A27DB-BD31-4B8C-83A1-F6EECF244321}">
                <p14:modId xmlns:p14="http://schemas.microsoft.com/office/powerpoint/2010/main" val="1236395836"/>
              </p:ext>
            </p:extLst>
          </p:nvPr>
        </p:nvGraphicFramePr>
        <p:xfrm>
          <a:off x="638630" y="1132114"/>
          <a:ext cx="11553370" cy="5725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58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05B0-3B99-FE47-9511-6F0CB749C553}"/>
              </a:ext>
            </a:extLst>
          </p:cNvPr>
          <p:cNvSpPr>
            <a:spLocks noGrp="1"/>
          </p:cNvSpPr>
          <p:nvPr>
            <p:ph type="title"/>
          </p:nvPr>
        </p:nvSpPr>
        <p:spPr>
          <a:xfrm>
            <a:off x="829781" y="2708804"/>
            <a:ext cx="3698803" cy="1440394"/>
          </a:xfrm>
          <a:prstGeom prst="ellipse">
            <a:avLst/>
          </a:prstGeom>
          <a:noFill/>
          <a:ln>
            <a:solidFill>
              <a:schemeClr val="tx1"/>
            </a:solidFill>
          </a:ln>
        </p:spPr>
        <p:txBody>
          <a:bodyPr>
            <a:normAutofit/>
          </a:bodyPr>
          <a:lstStyle/>
          <a:p>
            <a:r>
              <a:rPr lang="en-US" sz="1700">
                <a:solidFill>
                  <a:schemeClr val="tx1"/>
                </a:solidFill>
              </a:rPr>
              <a:t>Bargaining and Property Rights</a:t>
            </a:r>
          </a:p>
        </p:txBody>
      </p:sp>
      <p:sp>
        <p:nvSpPr>
          <p:cNvPr id="24" name="Rectangle 23">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C863EA-EDED-8B4A-A117-B19BA25E41C8}"/>
              </a:ext>
            </a:extLst>
          </p:cNvPr>
          <p:cNvSpPr>
            <a:spLocks noGrp="1"/>
          </p:cNvSpPr>
          <p:nvPr>
            <p:ph idx="1"/>
          </p:nvPr>
        </p:nvSpPr>
        <p:spPr>
          <a:xfrm>
            <a:off x="5315061" y="0"/>
            <a:ext cx="6876939" cy="6858000"/>
          </a:xfrm>
        </p:spPr>
        <p:txBody>
          <a:bodyPr anchor="ctr">
            <a:normAutofit/>
          </a:bodyPr>
          <a:lstStyle/>
          <a:p>
            <a:pPr>
              <a:lnSpc>
                <a:spcPct val="90000"/>
              </a:lnSpc>
            </a:pPr>
            <a:r>
              <a:rPr lang="en-US" sz="2000" dirty="0">
                <a:solidFill>
                  <a:schemeClr val="bg1"/>
                </a:solidFill>
              </a:rPr>
              <a:t>Economic decision makers are hypothesized to adopt or modify property rights to mitigate economic losses of the common pool. </a:t>
            </a:r>
          </a:p>
          <a:p>
            <a:pPr lvl="1">
              <a:lnSpc>
                <a:spcPct val="90000"/>
              </a:lnSpc>
            </a:pPr>
            <a:r>
              <a:rPr lang="en-US" sz="2000" dirty="0">
                <a:solidFill>
                  <a:schemeClr val="bg1"/>
                </a:solidFill>
              </a:rPr>
              <a:t>Only if: Private benefits &gt; private costs </a:t>
            </a:r>
          </a:p>
          <a:p>
            <a:pPr lvl="4">
              <a:lnSpc>
                <a:spcPct val="90000"/>
              </a:lnSpc>
            </a:pPr>
            <a:r>
              <a:rPr lang="en-US" sz="2000" dirty="0">
                <a:solidFill>
                  <a:schemeClr val="bg1"/>
                </a:solidFill>
              </a:rPr>
              <a:t>Davis and North (1971)</a:t>
            </a:r>
          </a:p>
          <a:p>
            <a:pPr>
              <a:lnSpc>
                <a:spcPct val="90000"/>
              </a:lnSpc>
            </a:pPr>
            <a:r>
              <a:rPr lang="en-US" sz="2000" dirty="0">
                <a:solidFill>
                  <a:schemeClr val="bg1"/>
                </a:solidFill>
              </a:rPr>
              <a:t>“The fact that growth has been more exceptional than stagnation or decline suggest that efficient property rights are unusual in history.</a:t>
            </a:r>
          </a:p>
          <a:p>
            <a:pPr lvl="4">
              <a:lnSpc>
                <a:spcPct val="90000"/>
              </a:lnSpc>
            </a:pPr>
            <a:r>
              <a:rPr lang="en-US" sz="2000" dirty="0">
                <a:solidFill>
                  <a:schemeClr val="bg1"/>
                </a:solidFill>
              </a:rPr>
              <a:t>North (1981)</a:t>
            </a:r>
          </a:p>
          <a:p>
            <a:pPr>
              <a:lnSpc>
                <a:spcPct val="90000"/>
              </a:lnSpc>
            </a:pPr>
            <a:r>
              <a:rPr lang="en-US" sz="2000" dirty="0">
                <a:solidFill>
                  <a:schemeClr val="bg1"/>
                </a:solidFill>
              </a:rPr>
              <a:t>The positions taken by the bargaining parties (…) will be molded by their private expected gains, and by the actions of the other parties.</a:t>
            </a:r>
          </a:p>
          <a:p>
            <a:pPr lvl="1">
              <a:lnSpc>
                <a:spcPct val="90000"/>
              </a:lnSpc>
            </a:pPr>
            <a:r>
              <a:rPr lang="en-US" sz="2000" dirty="0">
                <a:solidFill>
                  <a:schemeClr val="bg1"/>
                </a:solidFill>
              </a:rPr>
              <a:t>Property rights institutions are determined through the political process.</a:t>
            </a:r>
          </a:p>
          <a:p>
            <a:pPr>
              <a:lnSpc>
                <a:spcPct val="90000"/>
              </a:lnSpc>
            </a:pPr>
            <a:r>
              <a:rPr lang="en-US" sz="2000" dirty="0">
                <a:solidFill>
                  <a:schemeClr val="bg1"/>
                </a:solidFill>
              </a:rPr>
              <a:t>Bargaining positions taken by the parties depend on how the parties view their economic welfare under new arrangement.</a:t>
            </a:r>
          </a:p>
          <a:p>
            <a:pPr lvl="1">
              <a:lnSpc>
                <a:spcPct val="90000"/>
              </a:lnSpc>
            </a:pPr>
            <a:r>
              <a:rPr lang="en-US" sz="2000" dirty="0">
                <a:solidFill>
                  <a:schemeClr val="bg1"/>
                </a:solidFill>
              </a:rPr>
              <a:t>They must see it improved or at least not worsened</a:t>
            </a:r>
          </a:p>
        </p:txBody>
      </p:sp>
    </p:spTree>
    <p:extLst>
      <p:ext uri="{BB962C8B-B14F-4D97-AF65-F5344CB8AC3E}">
        <p14:creationId xmlns:p14="http://schemas.microsoft.com/office/powerpoint/2010/main" val="34785299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3.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{840BA7FE-5B29-9248-8455-6002DB28E4D7}tf10001120</Template>
  <TotalTime>1401</TotalTime>
  <Words>3175</Words>
  <Application>Microsoft Office PowerPoint</Application>
  <PresentationFormat>Widescreen</PresentationFormat>
  <Paragraphs>242</Paragraphs>
  <Slides>50</Slides>
  <Notes>3</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Gill Sans MT</vt:lpstr>
      <vt:lpstr>Times New Roman</vt:lpstr>
      <vt:lpstr>Wingdings</vt:lpstr>
      <vt:lpstr>Parcel</vt:lpstr>
      <vt:lpstr>1_Parcel</vt:lpstr>
      <vt:lpstr>Strategic</vt:lpstr>
      <vt:lpstr>Photo Editor Photo</vt:lpstr>
      <vt:lpstr>Economic Foundations of Strategy  Chapter 3: Property Rights Theory</vt:lpstr>
      <vt:lpstr>Property Rights THEORY</vt:lpstr>
      <vt:lpstr>Criteria for Efficient Property Rights</vt:lpstr>
      <vt:lpstr>Contracting For Property Rights</vt:lpstr>
      <vt:lpstr>How do institutions evolve in response to economic incentives, strategies, and choices?</vt:lpstr>
      <vt:lpstr>Libecap defines property rights as: </vt:lpstr>
      <vt:lpstr>What are property rights (Libecap, 1989)</vt:lpstr>
      <vt:lpstr>Libecap defines property rights as: </vt:lpstr>
      <vt:lpstr>Bargaining and Property Rights</vt:lpstr>
      <vt:lpstr>Bargaining and Property Rights</vt:lpstr>
      <vt:lpstr>Libecap (1989):                                  Contracting for Property Rights                    </vt:lpstr>
      <vt:lpstr>The nature by which property rights are defined and enforced affects the performance of an economy due to: </vt:lpstr>
      <vt:lpstr>Why can happen if we don’t contract property rights?</vt:lpstr>
      <vt:lpstr>Libecap’s analytical framework</vt:lpstr>
      <vt:lpstr>Libecap’s analytical framework</vt:lpstr>
      <vt:lpstr>contracting FOR THE UNITIZATION OF OIL FIELDS</vt:lpstr>
      <vt:lpstr>UNITIZATION OF OIL FIELDS</vt:lpstr>
      <vt:lpstr>Institutions, institutional change, and economic performance</vt:lpstr>
      <vt:lpstr>North’s context</vt:lpstr>
      <vt:lpstr>North (1990):  Institutions, Institutional Change and Economic Performance</vt:lpstr>
      <vt:lpstr>Today’s decisions and tomorrow’s choices are shaped by the past</vt:lpstr>
      <vt:lpstr>What are institutions? (north, 1990)</vt:lpstr>
      <vt:lpstr>What are institutions? (north, 1990)</vt:lpstr>
      <vt:lpstr>The role OF Actors</vt:lpstr>
      <vt:lpstr>North’s institutional framework</vt:lpstr>
      <vt:lpstr>Contrasting the institutional framework</vt:lpstr>
      <vt:lpstr>North 1990</vt:lpstr>
      <vt:lpstr>AN ECONOMIC ANALYSIS OF PROPERTY RIGHTS</vt:lpstr>
      <vt:lpstr>Transaction costs (barzel, 1990)</vt:lpstr>
      <vt:lpstr>wealth capture illustrated by the phenomenon of the sale of cherries</vt:lpstr>
      <vt:lpstr>wealth capture illustrated by the phenomenon of the sale of cherries</vt:lpstr>
      <vt:lpstr>ECONOMIC behavior and institutions</vt:lpstr>
      <vt:lpstr>Three levels of property rights theory:</vt:lpstr>
      <vt:lpstr>what ARE PROPERTY RIGHTS? (EGGERTSSON, 1990)</vt:lpstr>
      <vt:lpstr>Property rights to a resource are often partitioned</vt:lpstr>
      <vt:lpstr>TRANSACTION COSTS IN PROPERTY RIGHTS</vt:lpstr>
      <vt:lpstr>TRANSACTION COSTS IN PROPERTY RIGHTS</vt:lpstr>
      <vt:lpstr>Economic Behavior and Institutions</vt:lpstr>
      <vt:lpstr>Economic Behavior and Institutions</vt:lpstr>
      <vt:lpstr>Firms, contracts, and financial structure</vt:lpstr>
      <vt:lpstr>Hart’s framework</vt:lpstr>
      <vt:lpstr>Hart challenges Principal Agent Theory</vt:lpstr>
      <vt:lpstr>The meaning of ownership</vt:lpstr>
      <vt:lpstr>The boundaries of the firm</vt:lpstr>
      <vt:lpstr>The source of transaction costs</vt:lpstr>
      <vt:lpstr>Economic implications of contractual incompleteness</vt:lpstr>
      <vt:lpstr>The property rights approach</vt:lpstr>
      <vt:lpstr>The Role of nonhuman assets</vt:lpstr>
      <vt:lpstr>THE VERTICAL MERGER OF FISHER BODY AND GENERAL MOTORS</vt:lpstr>
      <vt:lpstr>VERTICAL MERGER OF FISHER BODY AND GENERAL MOTORS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Rights Theory</dc:title>
  <dc:subject/>
  <dc:creator>Proano Lasso, Nicole</dc:creator>
  <cp:keywords/>
  <dc:description/>
  <cp:lastModifiedBy>Mahoney, Joseph T</cp:lastModifiedBy>
  <cp:revision>23</cp:revision>
  <dcterms:created xsi:type="dcterms:W3CDTF">2022-02-08T20:51:02Z</dcterms:created>
  <dcterms:modified xsi:type="dcterms:W3CDTF">2024-02-02T19:09:23Z</dcterms:modified>
  <cp:category/>
</cp:coreProperties>
</file>